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67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1"/>
  </p:notesMasterIdLst>
  <p:sldIdLst>
    <p:sldId id="1066" r:id="rId3"/>
    <p:sldId id="1076" r:id="rId4"/>
    <p:sldId id="1077" r:id="rId5"/>
    <p:sldId id="1030" r:id="rId6"/>
    <p:sldId id="897" r:id="rId7"/>
    <p:sldId id="1078" r:id="rId8"/>
    <p:sldId id="921" r:id="rId9"/>
    <p:sldId id="981" r:id="rId10"/>
    <p:sldId id="276" r:id="rId11"/>
    <p:sldId id="287" r:id="rId12"/>
    <p:sldId id="935" r:id="rId13"/>
    <p:sldId id="928" r:id="rId14"/>
    <p:sldId id="1079" r:id="rId15"/>
    <p:sldId id="1075" r:id="rId16"/>
    <p:sldId id="1059" r:id="rId17"/>
    <p:sldId id="997" r:id="rId18"/>
    <p:sldId id="926" r:id="rId19"/>
    <p:sldId id="1065" r:id="rId20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E5DFAF-F245-FFF0-2A3B-4DB5D44AAC53}" name="Karolina Piekė" initials="KP" userId="S::k.pieke@auga.lt::fca0eb34-a46a-415a-a743-9e8a558de4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99BF3-0923-47B4-818F-F0C5A0CE4805}" v="165" dt="2023-07-25T09:42:30.3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9729330708659"/>
          <c:y val="0.10927318471498618"/>
          <c:w val="0.53913041338582679"/>
          <c:h val="0.8086955703312271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29DB-4FFE-9A28-CD1201E54CF4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29DB-4FFE-9A28-CD1201E54CF4}"/>
              </c:ext>
            </c:extLst>
          </c:dPt>
          <c:dPt>
            <c:idx val="2"/>
            <c:bubble3D val="0"/>
            <c:spPr>
              <a:solidFill>
                <a:srgbClr val="55C15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29DB-4FFE-9A28-CD1201E54CF4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29DB-4FFE-9A28-CD1201E54CF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29DB-4FFE-9A28-CD1201E54CF4}"/>
              </c:ext>
            </c:extLst>
          </c:dPt>
          <c:dLbls>
            <c:dLbl>
              <c:idx val="2"/>
              <c:layout>
                <c:manualLayout>
                  <c:x val="0.10072051864301236"/>
                  <c:y val="-6.2676682654130803E-2"/>
                </c:manualLayout>
              </c:layout>
              <c:tx>
                <c:rich>
                  <a:bodyPr/>
                  <a:lstStyle/>
                  <a:p>
                    <a:fld id="{F51FAB07-DDB1-490B-A9EE-5607979AA875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[PROCENTAI]</a:t>
                    </a:fld>
                    <a:endParaRPr lang="lt-L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DB-4FFE-9A28-CD1201E54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Energy </c:v>
                </c:pt>
                <c:pt idx="1">
                  <c:v>Industry</c:v>
                </c:pt>
                <c:pt idx="2">
                  <c:v>Agriculture</c:v>
                </c:pt>
                <c:pt idx="3">
                  <c:v>Transport</c:v>
                </c:pt>
                <c:pt idx="4">
                  <c:v>Buildings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0.24</c:v>
                </c:pt>
                <c:pt idx="2">
                  <c:v>0.22</c:v>
                </c:pt>
                <c:pt idx="3">
                  <c:v>0.15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DB-4FFE-9A28-CD1201E54CF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C8200-2E34-47F4-AF79-C8A45A98D1A4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C7634-0684-4DF1-A224-226CB147556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186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98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263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08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16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59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83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736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898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753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24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D8829-06CA-457C-AE1D-0B2698A5F06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8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5415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16723-D4DD-47E6-BB05-EB4455E798D1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3690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D8829-06CA-457C-AE1D-0B2698A5F06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2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C49D-6EB6-95B3-573E-535388E76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26EAB-63E0-9350-927A-C339FB179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EEFE0-5250-FF89-78CA-E7B80CD1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B8842-E0F1-0867-9240-2D0D40DF0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68CD-6453-F5AE-2866-4208898D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482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B585-B064-E0C3-79F3-9C1DFAA8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91638-3637-9556-3138-072EE4240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81F76-A1F6-3048-7D24-40D76DE0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963ED-6EF7-C9DF-1002-A9086B92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C41A2-563E-1B86-0AD0-48EB5B73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611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356B7-3558-A31F-F96A-74B13771C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3FBE1-D8D0-B0C8-00A1-12FEDC70B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C148D-13ED-49D5-08A1-CDEF5201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A9DF-43B8-1A55-1A72-AB191115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0551C-7852-1B50-0BA4-CDB8C381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496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56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2700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2516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lt-LT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Lorem ipsum</a:t>
            </a:r>
          </a:p>
          <a:p>
            <a:pPr lvl="0"/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lt-LT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3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irtuka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E308D-8546-B50D-3807-4415FA8AE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D23B17-4872-8A2D-B7CF-1B8D0BA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5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0059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6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i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4224217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5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11" y="3078152"/>
            <a:ext cx="8439408" cy="1230465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37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3F64-A9AD-42A5-2F3C-2D8FB2DA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D1063-973F-06E8-EB99-F4D2E87B3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8FA47-C0C2-48A9-8410-365501DD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8A30-42DB-3244-E4F5-27E45E0F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F48C1-D619-1BB7-B65A-393967DA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87615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ini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3094894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11" y="3481755"/>
            <a:ext cx="8439408" cy="996460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75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ini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7025A-7F67-AF9F-653C-F5192ADE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EFF01-AA17-41B9-D7FD-F61CCF8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AAD701-37EC-8A06-290B-464E2A9F2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011" y="4224217"/>
            <a:ext cx="8439409" cy="39443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5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E8C5316-C422-C51D-6ABF-2D00F446D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5011" y="3078152"/>
            <a:ext cx="8439408" cy="1230465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buNone/>
              <a:defRPr sz="37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  <a:br>
              <a:rPr lang="en-GB"/>
            </a:br>
            <a:r>
              <a:rPr lang="en-GB"/>
              <a:t>Master subtitle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28ED6-0EDF-4697-944E-69CCAA496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9" y="0"/>
            <a:ext cx="1080070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7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B7FE01-3658-5255-29DA-B2AE396B4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B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9B5B4B8-E7B4-0282-ECC5-1A9119B8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17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3ED690-91EC-7BF6-006F-E0813C983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35EEC-06A0-5506-FCC1-4DFE9B40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E92B90C-D885-1507-79A1-B8FB53EF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43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8F5D86-1713-5D7E-5713-7C9C54AB32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98823-0614-67FC-D10E-46557E35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34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017EF7-5161-C977-988F-AB0F27A1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5E300-18DB-3E1A-9D6B-B01869A8F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D232DB-80C3-9529-EA3F-5C2E1D116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6291E3-8B6E-4C88-EB69-049332E52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6A0BBD-9FB0-A7B5-080E-83BEE29C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6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E308D-8546-B50D-3807-4415FA8AE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D23B17-4872-8A2D-B7CF-1B8D0BA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13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2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 Ači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Ačiū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3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136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FF366-1648-B434-77D4-8EA5E6D40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1DC43-4891-B55A-452B-40017980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76AA5-92A6-14BF-2AF4-7A90EC01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F165-E097-6C29-E23F-670E4433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7BB52-FDD6-7993-8235-7D8FB8B97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06204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903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20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8070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8068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069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2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1173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7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9171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9169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9170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77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is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932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89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is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571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5712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571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37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ė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72022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89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didelė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762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7622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762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850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865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3969A-34A9-C4BD-79D2-9D0E3E57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318"/>
            <a:ext cx="10515600" cy="40954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B9E9C-E51F-517F-DC2E-73414F7B3D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F718462-9A94-D6D7-F502-219ECAFC6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37BF3C0-536C-0CF4-AF85-9DB18BA4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4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F408C12-058A-19B6-CAB0-38657B28C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5467" y="1924318"/>
            <a:ext cx="10515600" cy="40954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D1620-25B1-E264-F5AA-8DFB81578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8C86806-B73D-85FE-A326-4C869AA4C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CEDBBC-48ED-0CF1-F613-A1A9331C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0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4829-C1BF-4476-B936-F54CA993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AF33-295F-CD07-7409-B35EDB0F8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41C15-C839-1AED-35F5-B76D998A7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700C-523F-6DD9-6812-A1A7CD28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0109B-411E-48D6-EB03-EED17BC1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F8064-B34C-EF79-9161-0DCE8D5B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8898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 + tekstas + 3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84AE62E-53E3-6001-BBE7-AE9F6123D6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31173" y="838201"/>
            <a:ext cx="4619895" cy="26904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DE39EC6-65B0-F795-EB80-A95033E09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567" y="1972409"/>
            <a:ext cx="5662833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ED13B30-C40B-0E3F-8B2C-1A8C3088E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567" y="2436224"/>
            <a:ext cx="5665564" cy="3583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207C8DD-7F9B-4691-9EE6-040CAA5523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31173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652EC0-0C86-279A-8F85-27C253CD51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76464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2967356-44F0-C446-2A71-F335B288E2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566" y="838200"/>
            <a:ext cx="5662833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08E0F-30F1-C44D-B66E-AA1E93492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CD2A27-10C2-D3A2-DB2E-DABF6AE280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309C5D0-86A1-BE1A-9007-ECC07B6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1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0C2E03-2C03-1972-AE1F-065B4510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6" y="838201"/>
            <a:ext cx="10512868" cy="5181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D9F2E-27CD-B20F-CED7-4E5AE481B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B43B6EF-2908-DCDA-8EBA-BC32BC0B5A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49260B-1AB0-8FB4-DBF3-52316BD8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42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5BAFE41-736F-A46C-7E84-1B86E9557C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199" y="838200"/>
            <a:ext cx="10512868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F3CDD-9E26-D529-F032-0F20740A7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7E65AB8-06B9-5E37-8B33-49A44D216C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DB737A-D889-AC6D-4C7F-53801A8F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75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3ED690-91EC-7BF6-006F-E0813C983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35EEC-06A0-5506-FCC1-4DFE9B40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E92B90C-D885-1507-79A1-B8FB53EF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94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E8F5D86-1713-5D7E-5713-7C9C54AB3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98823-0614-67FC-D10E-46557E35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017EF7-5161-C977-988F-AB0F27A14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5E300-18DB-3E1A-9D6B-B01869A8F3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D232DB-80C3-9529-EA3F-5C2E1D116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D6291E3-8B6E-4C88-EB69-049332E52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96A0BBD-9FB0-A7B5-080E-83BEE29C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9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E308D-8546-B50D-3807-4415FA8AE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B105531-FC4B-A9AB-9337-E50B0E663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508" y="3518183"/>
            <a:ext cx="9725412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3586EAB-1A47-A28E-CCE0-4481E1E331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1508" y="2338369"/>
            <a:ext cx="9721470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6D23B17-4872-8A2D-B7CF-1B8D0BA1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35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4FD1F1-5624-EC12-CDE8-38FCCEB14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7187" y="4408678"/>
            <a:ext cx="871029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9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rtukas Ači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85850-E999-261F-7D28-E34682670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800D-D8BD-3C77-74C4-2EA984EC35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AD533-F631-9350-03CA-B81FB2D0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B789-C309-863A-3CD0-E68917C2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4427989-1826-E5DD-6B03-959AD98C57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218" y="3228864"/>
            <a:ext cx="8706759" cy="11798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Ačiū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2812953-43F6-52FF-B7F8-1E8ADD5F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8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37345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58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0FB3-729A-EB5A-3C4D-C38727D70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C6E70-0D8C-03B8-844D-8C8B67A01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3F9E5-C845-7FA9-C4B4-3B69A01E1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E713A-507E-A486-8396-AA45641B7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E2888-07EA-CBED-2DBD-CD79D4F5C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A52E4-0882-4CED-1A5B-FE7F4D71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74462-6B35-6380-F6D2-4EBD8EF6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014F2-87E5-E4B9-1129-7EC5FE36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5377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903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26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8070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8068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617166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069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09791-0DFA-0C39-B1DF-4F8C398FA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45C0E8-A664-94A4-ED8B-6FDA9FC80E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723FED-A952-3556-2E58-5D1575F4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8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1173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9171" y="1972409"/>
            <a:ext cx="5661468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9169" y="2436225"/>
            <a:ext cx="5664199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9170" y="838200"/>
            <a:ext cx="566146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1DB79-D239-1DBC-6DE2-C4E1981609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61989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DD3B8-B441-D2F0-6F81-3390E3967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DF3D8B9-0915-2A39-B56F-19437320A5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A451D9C-B92C-21D6-1F59-3DADE4E6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08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is vizuala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932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6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is vizuala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571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5712" y="2436225"/>
            <a:ext cx="3963825" cy="3580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</a:t>
            </a:r>
            <a:endParaRPr lang="lt-LT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BDC56-8C14-9FB4-8775-C053795AF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6377137" cy="51788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571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B6E80-4701-12FF-AEF6-D6C3B5FA3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865BBE57-A5D4-1C6E-8170-9F1982276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FE73779-8B00-39D0-B131-5CEA7F5E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5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ė nuotrauka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33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31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32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72022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415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didelė nuotrauk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9564226-1F16-BABE-00AD-989161063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87624" y="1972409"/>
            <a:ext cx="3961914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3471322D-FC79-8D57-165D-15BEAA6555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7622" y="2436225"/>
            <a:ext cx="3963825" cy="35808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endParaRPr lang="lt-LT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450BA9-1290-4C72-0D63-72E137EAA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7623" y="838200"/>
            <a:ext cx="3961914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0391E-E25C-B57B-5A2B-406446E21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7850" y="838200"/>
            <a:ext cx="6379045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9D4F7-4128-5442-6D19-FB2A9BB96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D4FCEC-4D3C-433F-AC24-CEE34058D7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6720B7-1EDA-3B32-64A5-A3E409AA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12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3969A-34A9-C4BD-79D2-9D0E3E575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318"/>
            <a:ext cx="10515600" cy="409548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BB9E9C-E51F-517F-DC2E-73414F7B3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F718462-9A94-D6D7-F502-219ECAFC6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37BF3C0-536C-0CF4-AF85-9DB18BA4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9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2EF8A0-1439-1C13-0C6A-9B62C2FD7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458657"/>
            <a:ext cx="10515600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960B731-3AD3-F68C-B458-B4A0B78CA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3820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F408C12-058A-19B6-CAB0-38657B28C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5467" y="1924318"/>
            <a:ext cx="10515600" cy="409548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D1620-25B1-E264-F5AA-8DFB81578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8C86806-B73D-85FE-A326-4C869AA4C7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CEDBBC-48ED-0CF1-F613-A1A9331C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BD86D-645F-378A-7FC7-4762500A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5B76E-CF05-5BFA-7594-66A39699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51B76-BFB7-60F8-5517-BCBE755C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1B73E-7F01-591B-D56C-872F8EB3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4313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 + tekstas + 3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84AE62E-53E3-6001-BBE7-AE9F6123D6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31173" y="838201"/>
            <a:ext cx="4619895" cy="26904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DE39EC6-65B0-F795-EB80-A95033E09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567" y="1972409"/>
            <a:ext cx="5662833" cy="3612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3ED13B30-C40B-0E3F-8B2C-1A8C3088E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567" y="2436224"/>
            <a:ext cx="5665564" cy="3583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207C8DD-7F9B-4691-9EE6-040CAA5523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31173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B652EC0-0C86-279A-8F85-27C253CD515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76464" y="3606799"/>
            <a:ext cx="2275970" cy="24129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2967356-44F0-C446-2A71-F335B288E2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566" y="838200"/>
            <a:ext cx="5662833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E08E0F-30F1-C44D-B66E-AA1E93492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BCD2A27-10C2-D3A2-DB2E-DABF6AE280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309C5D0-86A1-BE1A-9007-ECC07B6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5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0C2E03-2C03-1972-AE1F-065B4510F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6" y="838201"/>
            <a:ext cx="10512868" cy="5181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D9F2E-27CD-B20F-CED7-4E5AE481B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0B43B6EF-2908-DCDA-8EBA-BC32BC0B5A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49260B-1AB0-8FB4-DBF3-52316BD8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04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9615F32-4A21-4194-8636-CCB9D99D4604}"/>
              </a:ext>
            </a:extLst>
          </p:cNvPr>
          <p:cNvSpPr txBox="1">
            <a:spLocks/>
          </p:cNvSpPr>
          <p:nvPr userDrawn="1"/>
        </p:nvSpPr>
        <p:spPr>
          <a:xfrm>
            <a:off x="4039736" y="137086"/>
            <a:ext cx="6673983" cy="16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B050"/>
                </a:solidFill>
                <a:latin typeface="MarkPro-Medium" panose="020B0604020101010102" pitchFamily="34" charset="-7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5BAFE41-736F-A46C-7E84-1B86E9557C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199" y="838200"/>
            <a:ext cx="10512868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F3CDD-9E26-D529-F032-0F20740A7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7E65AB8-06B9-5E37-8B33-49A44D216C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DB737A-D889-AC6D-4C7F-53801A8F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54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delis vizua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A178A-A45F-6527-134F-938F5DD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466BD-7A4F-678B-9773-52D7A51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4BC365-1FF2-8DF5-9466-8E7B7ABD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54904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del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A178A-A45F-6527-134F-938F5DD7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466BD-7A4F-678B-9773-52D7A51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85BAC21-02AF-93E1-1354-DEC9CEC706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</p:spTree>
    <p:extLst>
      <p:ext uri="{BB962C8B-B14F-4D97-AF65-F5344CB8AC3E}">
        <p14:creationId xmlns:p14="http://schemas.microsoft.com/office/powerpoint/2010/main" val="2342800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a +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93BBD92-2E11-740E-A3FF-D89883351E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A18FA68D-4E2D-A3CE-0C4D-287C5AF2AA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5228995"/>
            <a:ext cx="7657106" cy="790805"/>
          </a:xfrm>
          <a:prstGeom prst="rect">
            <a:avLst/>
          </a:prstGeom>
          <a:solidFill>
            <a:srgbClr val="56BB69"/>
          </a:solidFill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    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9551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izualas + paantrašt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E51C-9A91-5B66-9ED2-0D97F7B4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4B76CF3-F7FC-C7E6-2427-90D5585705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205826"/>
            <a:ext cx="4777898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FCE54AD-DD76-DDAC-1D62-2A063B3110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4300" y="5205826"/>
            <a:ext cx="4899499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E76E79-73B2-6838-9965-A0AB4909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7778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69E9-50F2-843D-EF7F-016A9E01F1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454300" y="838200"/>
            <a:ext cx="48994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5E8D2-5BB7-A4A3-093B-6E0A08C5D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59FD93E-4609-F561-AD96-2E6AD03D57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966A81-A394-1B90-052B-B87EFC43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07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raštės +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6045-708D-B413-BCF1-F7603140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B26FBE-7070-8E0C-2FA8-31A4A412F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67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583EBB-77DB-5635-C4B0-17A7AFCEB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84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19BDC7-FFD1-6CCB-FB5A-C6895164D4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773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93AABA-004C-0307-AFB5-FE57AC2959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014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A3D838-3A93-C2AF-D928-16ED38DD3D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01735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61358F-3A29-7984-A66E-EBD5F55B54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94393" y="1857785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D57A-31CE-1A64-C91F-FEDD15E86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6BA0A59-AF0E-606A-40BC-9BFDE5CBDB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35BD07B-9EF7-F737-8E77-DE2C095D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54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38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otrauk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1C53C-27EF-F311-F2E4-B5EAF4CD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9B09BE0-E640-7A21-968D-7EFB57D45E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332935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A46EFD1-2A62-DFCA-14F3-7FFEFC1F65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561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5ECF2F-F092-8FEE-110F-98DD5B9AA7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6776" y="3499339"/>
            <a:ext cx="6857023" cy="25204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028EA9-60DA-F657-A00A-549B45CA4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677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217A0-9C46-2F0F-DFD9-74F426383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BD17A1F-C7CC-C388-CBC7-44317953E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8EF42E0-BEA2-DD6D-914B-F7FBE9FF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9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251C0-2374-6593-E02D-BB69CD68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E89C2-2D07-D6EB-D3A3-BB836545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7B92D-4EDF-5E0F-02D2-B2752F6E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05213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vizualas + paantrašt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E51C-9A91-5B66-9ED2-0D97F7B4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4B76CF3-F7FC-C7E6-2427-90D5585705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205826"/>
            <a:ext cx="4777898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FCE54AD-DD76-DDAC-1D62-2A063B3110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4300" y="5205826"/>
            <a:ext cx="4899499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E76E79-73B2-6838-9965-A0AB4909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47778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69E9-50F2-843D-EF7F-016A9E01F158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454300" y="838200"/>
            <a:ext cx="4899499" cy="4191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400">
                <a:noFill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5E8D2-5BB7-A4A3-093B-6E0A08C5D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C59FD93E-4609-F561-AD96-2E6AD03D57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5966A81-A394-1B90-052B-B87EFC43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71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traštės + punkt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6045-708D-B413-BCF1-F7603140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B26FBE-7070-8E0C-2FA8-31A4A412F5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267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583EBB-77DB-5635-C4B0-17A7AFCEB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847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19BDC7-FFD1-6CCB-FB5A-C6895164D4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773" y="837614"/>
            <a:ext cx="3028950" cy="766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CC1B2D"/>
              </a:buClr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Pavadinimas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093AABA-004C-0307-AFB5-FE57AC2959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014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3A3D838-3A93-C2AF-D928-16ED38DD3D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01735" y="1851077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61358F-3A29-7984-A66E-EBD5F55B544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94393" y="1857785"/>
            <a:ext cx="3040062" cy="3805438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B14A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lt-LT"/>
              <a:t>Punktas </a:t>
            </a:r>
            <a:r>
              <a:rPr lang="lt-LT" err="1"/>
              <a:t>nr.</a:t>
            </a:r>
            <a:r>
              <a:rPr lang="lt-LT"/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BD57A-31CE-1A64-C91F-FEDD15E86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6BA0A59-AF0E-606A-40BC-9BFDE5CBDB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35BD07B-9EF7-F737-8E77-DE2C095D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48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nuotrau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79B76-B4F0-34F8-3BDE-FA5AF2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C9F79C0-A7C8-7B18-5608-6B3A8ECF29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1FA68B-A3D6-CD30-A3B2-05E3A4EF3B1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199" y="3685686"/>
            <a:ext cx="4985986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D208961-63DF-0ECB-7A48-632F0D9CA7C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46216" y="838200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86B6581-B132-7335-9E86-BE506ECCC8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6215" y="3685686"/>
            <a:ext cx="5107584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FEB93223-87C5-FEE5-44A8-A6D5D51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5759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919CA94B-45A4-92D6-185D-8BEFC0D142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6215" y="3195759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583EC9DF-D44B-069F-0F2F-1F21139E80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9" y="6050328"/>
            <a:ext cx="4985986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B094C67-C7A9-7F2F-B523-E4F69E077D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6215" y="6050328"/>
            <a:ext cx="5107583" cy="248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EF41-6DAC-E05A-4F47-AFFFBF105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1F9AF88-33E0-2CDB-38AB-10AA0E935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48CB5EC-104B-E62B-99C8-F1B1DCC5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942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otraukų koliaž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1C53C-27EF-F311-F2E4-B5EAF4CDE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9B09BE0-E640-7A21-968D-7EFB57D45E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838200"/>
            <a:ext cx="3329354" cy="518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A46EFD1-2A62-DFCA-14F3-7FFEFC1F65E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561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5ECF2F-F092-8FEE-110F-98DD5B9AA7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6776" y="3499339"/>
            <a:ext cx="6857023" cy="25204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028EA9-60DA-F657-A00A-549B45CA4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6777" y="838200"/>
            <a:ext cx="3291840" cy="23529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lt-LT"/>
              <a:t>Nuotrauka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217A0-9C46-2F0F-DFD9-74F426383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BD17A1F-C7CC-C388-CBC7-44317953E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8EF42E0-BEA2-DD6D-914B-F7FBE9FF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177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13B6F-7BD6-A266-5E86-0B0F3BEB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3F7D566-1002-D435-12C8-28D19EAE2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972409"/>
            <a:ext cx="10515600" cy="361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lt-LT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CA3A1EE-FB2C-94F0-2EF3-3A1A3F8262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342" y="838200"/>
            <a:ext cx="10511338" cy="112248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1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 err="1"/>
              <a:t>Dolor</a:t>
            </a:r>
            <a:r>
              <a:rPr lang="en-GB"/>
              <a:t> sit</a:t>
            </a:r>
            <a:endParaRPr lang="lt-LT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8CC985D-710D-B162-E6BD-653D867239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343" y="2436224"/>
            <a:ext cx="10511337" cy="2700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</a:t>
            </a:r>
            <a:r>
              <a:rPr lang="en-US" err="1"/>
              <a:t>dolore</a:t>
            </a:r>
            <a:r>
              <a:rPr lang="en-US"/>
              <a:t> magna </a:t>
            </a:r>
            <a:r>
              <a:rPr lang="en-US" err="1"/>
              <a:t>aliqua</a:t>
            </a:r>
            <a:r>
              <a:rPr lang="en-US"/>
              <a:t>.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ea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lt-LT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20DBEB8-08B4-89BF-FF63-4CD9D346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045" y="6484626"/>
            <a:ext cx="410308" cy="30895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771673-CE27-4B6A-8B55-969793D4F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A557F-96DC-3ADA-3CC2-ACAE1B7D1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3" y="0"/>
            <a:ext cx="372652" cy="6648573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F7CFDDF-80B8-2C1D-CFD7-AD5568A22A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6484626"/>
            <a:ext cx="10511337" cy="236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900" b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3896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3C8-9628-3682-8E98-9EF1517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E1B62-6494-20C0-1207-D6EEE299A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C8EBD-3313-6ED4-320A-5BD93B54F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2850C-088D-5554-93C9-4CAFA03D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F176F-5EE8-9FE7-13E7-6E64B054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F6921-C191-3981-F611-F48977D3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69616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3362-D29D-6B56-6EF4-E3541461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ACD45-77D8-6CA4-C3B5-B4B777151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95312-44FA-2DDC-7AD7-2CE26AE7F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6E992-81C8-4946-BFC3-1B590CD2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0CCFB-6BDD-3BD0-162D-B83C500B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C4359-4CA8-3951-FE00-B6A76E1A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7320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15D0-C01B-B702-B383-46279E02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BDE97-90C5-24B2-AB53-9D590967C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CDF42-7BCA-889C-9C3B-B6B295CE3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C44F3-B86C-48E1-BF53-82C32FD64DCD}" type="datetimeFigureOut">
              <a:rPr lang="lt-LT" smtClean="0"/>
              <a:t>2023-07-26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6366B-8C6E-C73D-5AE0-9934FE155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2C677-C2E4-FCD9-078A-5A6DA3BAC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8792E-7929-4DEE-8416-51D5121A975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3366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23" r:id="rId16"/>
    <p:sldLayoutId id="21474837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16886-DBE7-49BA-B47B-F888F6212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DD37A-495A-4B7D-8293-87F65D4BB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B3B1-F9CF-462F-A86C-6853852AE7D9}" type="datetime1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C0B47-E6BF-45EC-91BD-9ED9F365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702" r:id="rId38"/>
    <p:sldLayoutId id="2147483703" r:id="rId39"/>
    <p:sldLayoutId id="2147483704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  <p:sldLayoutId id="2147483711" r:id="rId47"/>
    <p:sldLayoutId id="2147483712" r:id="rId48"/>
    <p:sldLayoutId id="2147483713" r:id="rId49"/>
    <p:sldLayoutId id="2147483714" r:id="rId50"/>
    <p:sldLayoutId id="2147483715" r:id="rId51"/>
    <p:sldLayoutId id="2147483716" r:id="rId52"/>
    <p:sldLayoutId id="2147483717" r:id="rId53"/>
    <p:sldLayoutId id="2147483718" r:id="rId54"/>
    <p:sldLayoutId id="2147483719" r:id="rId55"/>
    <p:sldLayoutId id="2147483720" r:id="rId56"/>
    <p:sldLayoutId id="2147483721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2CB34B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84NRdVhht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7F2D691-41AB-29C1-2C4F-233F098B2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1447" y="3547510"/>
            <a:ext cx="8439408" cy="996460"/>
          </a:xfrm>
        </p:spPr>
        <p:txBody>
          <a:bodyPr>
            <a:normAutofit/>
          </a:bodyPr>
          <a:lstStyle/>
          <a:p>
            <a:r>
              <a:rPr lang="lt-LT" dirty="0"/>
              <a:t>„AUGA </a:t>
            </a:r>
            <a:r>
              <a:rPr lang="lt-LT" dirty="0" err="1"/>
              <a:t>group</a:t>
            </a:r>
            <a:r>
              <a:rPr lang="lt-LT" dirty="0"/>
              <a:t>“ pristatymas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858926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C27AA-13B4-E2A3-DCE9-01338ADD42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Arial"/>
                <a:ea typeface="Verdana"/>
                <a:cs typeface="Arial"/>
              </a:rPr>
              <a:t>Žemės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  <a:r>
              <a:rPr lang="en-US" dirty="0" err="1">
                <a:latin typeface="Arial"/>
                <a:ea typeface="Verdana"/>
                <a:cs typeface="Arial"/>
              </a:rPr>
              <a:t>ūkis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  <a:r>
              <a:rPr lang="en-US" dirty="0" err="1">
                <a:latin typeface="Arial"/>
                <a:ea typeface="Verdana"/>
                <a:cs typeface="Arial"/>
              </a:rPr>
              <a:t>atsakingas</a:t>
            </a:r>
            <a:r>
              <a:rPr lang="en-US" dirty="0">
                <a:latin typeface="Arial"/>
                <a:ea typeface="Verdana"/>
                <a:cs typeface="Arial"/>
              </a:rPr>
              <a:t> </a:t>
            </a:r>
            <a:r>
              <a:rPr lang="en-US" dirty="0" err="1">
                <a:latin typeface="Arial"/>
                <a:ea typeface="Verdana"/>
                <a:cs typeface="Arial"/>
              </a:rPr>
              <a:t>už</a:t>
            </a:r>
            <a:r>
              <a:rPr lang="en-US" dirty="0">
                <a:latin typeface="Arial"/>
                <a:ea typeface="Verdana"/>
                <a:cs typeface="Arial"/>
              </a:rPr>
              <a:t> </a:t>
            </a:r>
            <a:r>
              <a:rPr lang="en-US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22% </a:t>
            </a:r>
            <a:r>
              <a:rPr lang="en-US" dirty="0" err="1">
                <a:latin typeface="Arial"/>
                <a:ea typeface="Verdana"/>
                <a:cs typeface="Arial"/>
              </a:rPr>
              <a:t>pasaulinių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  <a:r>
              <a:rPr lang="en-US" dirty="0" err="1">
                <a:latin typeface="Arial"/>
                <a:ea typeface="Verdana"/>
                <a:cs typeface="Arial"/>
              </a:rPr>
              <a:t>emisijų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  <a:endParaRPr lang="en-US" dirty="0"/>
          </a:p>
          <a:p>
            <a:endParaRPr lang="en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4645C-3DAA-FEC0-CC05-169F7E84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71673-CE27-4B6A-8B55-969793D4F11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6ED1293-EC7D-1B3C-9247-058B09FB80DE}"/>
              </a:ext>
            </a:extLst>
          </p:cNvPr>
          <p:cNvGraphicFramePr/>
          <p:nvPr/>
        </p:nvGraphicFramePr>
        <p:xfrm>
          <a:off x="2915920" y="1838960"/>
          <a:ext cx="6268720" cy="418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C509F0A-E325-0398-8EE3-405A71BC1788}"/>
              </a:ext>
            </a:extLst>
          </p:cNvPr>
          <p:cNvSpPr txBox="1">
            <a:spLocks/>
          </p:cNvSpPr>
          <p:nvPr/>
        </p:nvSpPr>
        <p:spPr>
          <a:xfrm>
            <a:off x="790995" y="6484626"/>
            <a:ext cx="10511337" cy="308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CB34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Šaltinis: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Intergovernmental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Panel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on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Climate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Change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at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the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United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Nations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report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(2022), data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for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</a:t>
            </a:r>
            <a:r>
              <a:rPr kumimoji="0" lang="lt-L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 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year </a:t>
            </a:r>
            <a:r>
              <a:rPr kumimoji="0" lang="lt-LT" sz="900" b="0" i="0" u="none" strike="noStrike" kern="1200" cap="none" spc="0" normalizeH="0" baseline="0" noProof="0" dirty="0">
                <a:ln>
                  <a:noFill/>
                </a:ln>
                <a:solidFill>
                  <a:srgbClr val="41404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2019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1404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18C01-F888-1EB8-4D76-FB4A3303E191}"/>
              </a:ext>
            </a:extLst>
          </p:cNvPr>
          <p:cNvSpPr txBox="1"/>
          <p:nvPr/>
        </p:nvSpPr>
        <p:spPr>
          <a:xfrm>
            <a:off x="3306896" y="4345471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Žemės ūkis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3CB4B-D2A3-A4DA-F127-C298F6FF6965}"/>
              </a:ext>
            </a:extLst>
          </p:cNvPr>
          <p:cNvSpPr txBox="1"/>
          <p:nvPr/>
        </p:nvSpPr>
        <p:spPr>
          <a:xfrm>
            <a:off x="7777734" y="3187246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Energetika 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7D8E4D-90C8-1756-B7A9-5FA8748DAD4C}"/>
              </a:ext>
            </a:extLst>
          </p:cNvPr>
          <p:cNvSpPr txBox="1"/>
          <p:nvPr/>
        </p:nvSpPr>
        <p:spPr>
          <a:xfrm>
            <a:off x="6321286" y="5691703"/>
            <a:ext cx="1750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Pramonė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175B6-4365-46C8-AE28-A22A308CF667}"/>
              </a:ext>
            </a:extLst>
          </p:cNvPr>
          <p:cNvSpPr txBox="1"/>
          <p:nvPr/>
        </p:nvSpPr>
        <p:spPr>
          <a:xfrm>
            <a:off x="3456058" y="2848692"/>
            <a:ext cx="1748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Transportas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EECAA-38C6-FA12-7579-BD1A91AE2D89}"/>
              </a:ext>
            </a:extLst>
          </p:cNvPr>
          <p:cNvSpPr txBox="1"/>
          <p:nvPr/>
        </p:nvSpPr>
        <p:spPr>
          <a:xfrm>
            <a:off x="5739153" y="1944983"/>
            <a:ext cx="2104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Pastatai</a:t>
            </a:r>
            <a:r>
              <a:rPr kumimoji="0" lang="lt-LT" sz="1600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ir kita</a:t>
            </a:r>
            <a:endParaRPr kumimoji="0" lang="lt-LT" sz="1600" b="1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2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>
            <a:normAutofit/>
          </a:bodyPr>
          <a:lstStyle/>
          <a:p>
            <a:r>
              <a:rPr lang="en-US" dirty="0"/>
              <a:t>„AUGA“ s</a:t>
            </a:r>
            <a:r>
              <a:rPr lang="lt-LT" dirty="0" err="1"/>
              <a:t>prendimas</a:t>
            </a:r>
            <a:r>
              <a:rPr lang="en-US" dirty="0"/>
              <a:t>: </a:t>
            </a:r>
            <a:r>
              <a:rPr lang="lt-LT" dirty="0"/>
              <a:t>TEMA</a:t>
            </a:r>
            <a:endParaRPr lang="en-US" dirty="0"/>
          </a:p>
          <a:p>
            <a:r>
              <a:rPr lang="en-US" sz="2000" dirty="0"/>
              <a:t>(</a:t>
            </a:r>
            <a:r>
              <a:rPr lang="lt-LT" sz="2000" dirty="0"/>
              <a:t>Tvaraus ekologiško maisto architektūra</a:t>
            </a:r>
            <a:r>
              <a:rPr lang="en-US" sz="2000" dirty="0"/>
              <a:t>)</a:t>
            </a:r>
            <a:endParaRPr lang="lt-LT" sz="200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855" y="1745175"/>
            <a:ext cx="4769465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lt-LT" sz="2000" b="0" dirty="0"/>
              <a:t>Emisijas mažinančios technologijos žemės ūkiui: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lt-LT" sz="2000" b="0" dirty="0">
                <a:highlight>
                  <a:srgbClr val="FFFFFF"/>
                </a:highlight>
              </a:rPr>
              <a:t>Biodujų infrastruktūra ir žemės ūkio technika,</a:t>
            </a:r>
            <a:endParaRPr lang="en-US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lt-LT" sz="2000" b="0" dirty="0">
                <a:highlight>
                  <a:srgbClr val="FFFFFF"/>
                </a:highlight>
              </a:rPr>
              <a:t>s</a:t>
            </a:r>
            <a:r>
              <a:rPr lang="en-US" sz="2000" b="0" dirty="0" err="1">
                <a:highlight>
                  <a:srgbClr val="FFFFFF"/>
                </a:highlight>
              </a:rPr>
              <a:t>peciali</a:t>
            </a:r>
            <a:r>
              <a:rPr lang="lt-LT" sz="2000" b="0" dirty="0" err="1">
                <a:highlight>
                  <a:srgbClr val="FFFFFF"/>
                </a:highlight>
              </a:rPr>
              <a:t>zuotų</a:t>
            </a:r>
            <a:r>
              <a:rPr lang="lt-LT" sz="2000" b="0" dirty="0">
                <a:highlight>
                  <a:srgbClr val="FFFFFF"/>
                </a:highlight>
              </a:rPr>
              <a:t> pašarų technologija</a:t>
            </a:r>
            <a:r>
              <a:rPr lang="en-US" sz="2000" b="0" dirty="0">
                <a:highlight>
                  <a:srgbClr val="FFFFFF"/>
                </a:highlight>
              </a:rPr>
              <a:t>,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highlight>
                  <a:srgbClr val="FFFFFF"/>
                </a:highlight>
              </a:rPr>
              <a:t>r</a:t>
            </a:r>
            <a:r>
              <a:rPr lang="lt-LT" sz="2000" b="0" dirty="0" err="1">
                <a:highlight>
                  <a:srgbClr val="FFFFFF"/>
                </a:highlight>
              </a:rPr>
              <a:t>egeneracinė</a:t>
            </a:r>
            <a:r>
              <a:rPr lang="lt-LT" sz="2000" b="0" dirty="0">
                <a:highlight>
                  <a:srgbClr val="FFFFFF"/>
                </a:highlight>
              </a:rPr>
              <a:t> sėjomaina</a:t>
            </a:r>
            <a:r>
              <a:rPr lang="en-US" sz="2000" b="0" dirty="0">
                <a:highlight>
                  <a:srgbClr val="FFFFFF"/>
                </a:highlight>
              </a:rPr>
              <a:t>.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highlight>
                  <a:srgbClr val="FFFFFF"/>
                </a:highlight>
              </a:rPr>
              <a:t>Tai padės išspręsti </a:t>
            </a:r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&gt; 90 % </a:t>
            </a:r>
            <a:r>
              <a:rPr lang="lt-LT" sz="2000" b="0" dirty="0">
                <a:highlight>
                  <a:srgbClr val="FFFFFF"/>
                </a:highlight>
              </a:rPr>
              <a:t>emisijų, kurias sukelia </a:t>
            </a:r>
            <a:r>
              <a:rPr lang="en-US" sz="2000" b="0" dirty="0">
                <a:highlight>
                  <a:srgbClr val="FFFFFF"/>
                </a:highlight>
              </a:rPr>
              <a:t>„</a:t>
            </a:r>
            <a:r>
              <a:rPr lang="lt-LT" sz="2000" b="0" dirty="0">
                <a:highlight>
                  <a:srgbClr val="FFFFFF"/>
                </a:highlight>
              </a:rPr>
              <a:t>AUGA </a:t>
            </a:r>
            <a:r>
              <a:rPr lang="lt-LT" sz="2000" b="0" dirty="0" err="1">
                <a:highlight>
                  <a:srgbClr val="FFFFFF"/>
                </a:highlight>
              </a:rPr>
              <a:t>gr</a:t>
            </a:r>
            <a:r>
              <a:rPr lang="en-US" sz="2000" b="0" dirty="0" err="1">
                <a:highlight>
                  <a:srgbClr val="FFFFFF"/>
                </a:highlight>
              </a:rPr>
              <a:t>oup</a:t>
            </a:r>
            <a:r>
              <a:rPr lang="en-US" sz="2000" b="0" dirty="0">
                <a:highlight>
                  <a:srgbClr val="FFFFFF"/>
                </a:highlight>
              </a:rPr>
              <a:t>“</a:t>
            </a:r>
            <a:r>
              <a:rPr lang="lt-LT" sz="2000" b="0" dirty="0">
                <a:highlight>
                  <a:srgbClr val="FFFFFF"/>
                </a:highlight>
              </a:rPr>
              <a:t> veikla.</a:t>
            </a: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latin typeface="Arial" panose="020B0604020202020204" pitchFamily="34" charset="0"/>
                <a:cs typeface="Arial" panose="020B0604020202020204" pitchFamily="34" charset="0"/>
              </a:rPr>
              <a:t>Įgyvendinę technologinį ciklą, galėsime pasiekti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lt-LT" sz="2000" b="0" dirty="0">
                <a:latin typeface="Arial" panose="020B0604020202020204" pitchFamily="34" charset="0"/>
                <a:cs typeface="Arial" panose="020B0604020202020204" pitchFamily="34" charset="0"/>
              </a:rPr>
              <a:t>AUGA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lt-LT" sz="2000" b="0" dirty="0">
                <a:latin typeface="Arial" panose="020B0604020202020204" pitchFamily="34" charset="0"/>
                <a:cs typeface="Arial" panose="020B0604020202020204" pitchFamily="34" charset="0"/>
              </a:rPr>
              <a:t> išsikeltą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 net-</a:t>
            </a:r>
            <a:r>
              <a:rPr lang="lt-LT" sz="2000" dirty="0" err="1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 tikslą iki 2030 m.</a:t>
            </a:r>
          </a:p>
          <a:p>
            <a:pPr>
              <a:buClr>
                <a:srgbClr val="00B050"/>
              </a:buClr>
            </a:pPr>
            <a:endParaRPr lang="en-US" sz="2000" b="0" dirty="0">
              <a:highlight>
                <a:srgbClr val="FFFFFF"/>
              </a:highlight>
            </a:endParaRPr>
          </a:p>
        </p:txBody>
      </p:sp>
      <p:pic>
        <p:nvPicPr>
          <p:cNvPr id="8" name="Picture 7" descr="A diagram of a diagram of different types of objects&#10;&#10;Description automatically generated">
            <a:extLst>
              <a:ext uri="{FF2B5EF4-FFF2-40B4-BE49-F238E27FC236}">
                <a16:creationId xmlns:a16="http://schemas.microsoft.com/office/drawing/2014/main" id="{8C9D10F6-C55D-0BC2-CD67-E68B5A61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06" y="1178508"/>
            <a:ext cx="6796266" cy="547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4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lt-LT" dirty="0"/>
              <a:t>ŠESD emisijų mažinimo tikslai iki 2025 m.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905613-CE1C-4933-1EC0-1EA967305869}"/>
              </a:ext>
            </a:extLst>
          </p:cNvPr>
          <p:cNvGrpSpPr/>
          <p:nvPr/>
        </p:nvGrpSpPr>
        <p:grpSpPr>
          <a:xfrm>
            <a:off x="702259" y="2029822"/>
            <a:ext cx="10787481" cy="3147556"/>
            <a:chOff x="702259" y="1653902"/>
            <a:chExt cx="10787481" cy="3147556"/>
          </a:xfrm>
        </p:grpSpPr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701A0B94-2E4F-4B81-270A-98042155458C}"/>
                </a:ext>
              </a:extLst>
            </p:cNvPr>
            <p:cNvSpPr txBox="1">
              <a:spLocks/>
            </p:cNvSpPr>
            <p:nvPr/>
          </p:nvSpPr>
          <p:spPr>
            <a:xfrm>
              <a:off x="702259" y="2070967"/>
              <a:ext cx="3422238" cy="27304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 dirty="0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50</a:t>
              </a:r>
              <a:r>
                <a:rPr lang="en-US" sz="3600" b="1" dirty="0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mažiau emisijų iš ūkio darbams naudojamo iškastinio kuro, kuris pakeičiamas </a:t>
              </a:r>
              <a:r>
                <a:rPr kumimoji="0" lang="lt-L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biometanu</a:t>
              </a:r>
              <a:r>
                <a:rPr kumimoji="0" lang="lt-L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.</a:t>
              </a:r>
              <a:endParaRPr lang="lt-LT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6" name="Content Placeholder 4">
              <a:extLst>
                <a:ext uri="{FF2B5EF4-FFF2-40B4-BE49-F238E27FC236}">
                  <a16:creationId xmlns:a16="http://schemas.microsoft.com/office/drawing/2014/main" id="{643CA283-3F32-1D2C-84DD-1A8E760B7180}"/>
                </a:ext>
              </a:extLst>
            </p:cNvPr>
            <p:cNvSpPr txBox="1">
              <a:spLocks/>
            </p:cNvSpPr>
            <p:nvPr/>
          </p:nvSpPr>
          <p:spPr>
            <a:xfrm>
              <a:off x="4300918" y="2110150"/>
              <a:ext cx="3422237" cy="26376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 dirty="0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50</a:t>
              </a:r>
              <a:r>
                <a:rPr lang="en-US" sz="3600" b="1" dirty="0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  <a:r>
                <a:rPr lang="lt-LT" sz="3600" b="1" dirty="0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mažiau emisijų, skaičiuojant vienai pagaminto karvės pieno tonai, taikant specializuotą pašarų technologiją.</a:t>
              </a:r>
              <a:endParaRPr lang="lt-LT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endParaRPr lang="lt-LT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7" name="Content Placeholder 4">
              <a:extLst>
                <a:ext uri="{FF2B5EF4-FFF2-40B4-BE49-F238E27FC236}">
                  <a16:creationId xmlns:a16="http://schemas.microsoft.com/office/drawing/2014/main" id="{C79CE799-373E-BD11-FD40-5D81A65561A4}"/>
                </a:ext>
              </a:extLst>
            </p:cNvPr>
            <p:cNvSpPr txBox="1">
              <a:spLocks/>
            </p:cNvSpPr>
            <p:nvPr/>
          </p:nvSpPr>
          <p:spPr>
            <a:xfrm>
              <a:off x="7866487" y="2070967"/>
              <a:ext cx="3623253" cy="262327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lt-LT" sz="3600" b="1" dirty="0">
                  <a:solidFill>
                    <a:srgbClr val="00B050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30</a:t>
              </a:r>
              <a:r>
                <a:rPr lang="en-US" sz="3600" b="1" dirty="0">
                  <a:solidFill>
                    <a:srgbClr val="2BB14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%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1200"/>
                </a:spcAft>
              </a:pPr>
              <a:r>
                <a:rPr kumimoji="0" lang="lt-L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mažiau emisijų, skaičiuojant vienai pagamintos augalininkystės produkcijos sausųjų medžiagų tonai, taikant sėjomainą.</a:t>
              </a:r>
              <a:endParaRPr lang="lt-LT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90AC569-C4AF-2D16-13C0-EE7F838D6E3C}"/>
                </a:ext>
              </a:extLst>
            </p:cNvPr>
            <p:cNvCxnSpPr>
              <a:cxnSpLocks/>
            </p:cNvCxnSpPr>
            <p:nvPr/>
          </p:nvCxnSpPr>
          <p:spPr>
            <a:xfrm>
              <a:off x="4157586" y="1653902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F0C53D-FA9B-6346-F26D-841F41E93498}"/>
                </a:ext>
              </a:extLst>
            </p:cNvPr>
            <p:cNvCxnSpPr>
              <a:cxnSpLocks/>
            </p:cNvCxnSpPr>
            <p:nvPr/>
          </p:nvCxnSpPr>
          <p:spPr>
            <a:xfrm>
              <a:off x="7866487" y="1653902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13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43262-4C2D-B924-1C5F-928C2CC60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342" y="838200"/>
            <a:ext cx="11353658" cy="1122485"/>
          </a:xfrm>
        </p:spPr>
        <p:txBody>
          <a:bodyPr>
            <a:normAutofit/>
          </a:bodyPr>
          <a:lstStyle/>
          <a:p>
            <a:r>
              <a:rPr lang="lt-LT" dirty="0">
                <a:latin typeface="Arial"/>
                <a:ea typeface="Verdana"/>
                <a:cs typeface="Arial"/>
              </a:rPr>
              <a:t>„</a:t>
            </a:r>
            <a:r>
              <a:rPr lang="en-US" dirty="0">
                <a:latin typeface="Arial"/>
                <a:ea typeface="Verdana"/>
                <a:cs typeface="Arial"/>
              </a:rPr>
              <a:t>AUGA</a:t>
            </a:r>
            <a:r>
              <a:rPr lang="lt-LT" dirty="0">
                <a:latin typeface="Arial"/>
                <a:ea typeface="Verdana"/>
                <a:cs typeface="Arial"/>
              </a:rPr>
              <a:t>“ pasiekimai </a:t>
            </a:r>
            <a:r>
              <a:rPr lang="lt-LT" i="1" dirty="0" err="1">
                <a:latin typeface="Arial"/>
                <a:ea typeface="Verdana"/>
                <a:cs typeface="Arial"/>
              </a:rPr>
              <a:t>AgTech</a:t>
            </a:r>
            <a:r>
              <a:rPr lang="lt-LT" dirty="0">
                <a:latin typeface="Arial"/>
                <a:ea typeface="Verdana"/>
                <a:cs typeface="Arial"/>
              </a:rPr>
              <a:t> srityje</a:t>
            </a:r>
            <a:endParaRPr lang="lt-L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230C3-E623-6B6C-9B47-24A635DA77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3397" y="1872237"/>
            <a:ext cx="5409431" cy="4695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dirty="0">
                <a:latin typeface="Arial"/>
                <a:ea typeface="Verdana"/>
                <a:cs typeface="Arial"/>
              </a:rPr>
              <a:t>Pirmieji gamykliniai </a:t>
            </a:r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„AUGA M1“ traktorių </a:t>
            </a:r>
            <a:r>
              <a:rPr lang="lt-LT" dirty="0">
                <a:latin typeface="Arial"/>
                <a:ea typeface="Verdana"/>
                <a:cs typeface="Arial"/>
              </a:rPr>
              <a:t>modeliai šiuo metu yra bandomi laukuose.</a:t>
            </a:r>
          </a:p>
          <a:p>
            <a:r>
              <a:rPr lang="lt-LT" dirty="0">
                <a:latin typeface="Arial"/>
                <a:ea typeface="Verdana"/>
                <a:cs typeface="Arial"/>
              </a:rPr>
              <a:t>Pradėjo veikti unikalus „AUGA“ </a:t>
            </a:r>
            <a:r>
              <a:rPr lang="lt-LT" b="1" dirty="0" err="1">
                <a:solidFill>
                  <a:srgbClr val="00B050"/>
                </a:solidFill>
                <a:latin typeface="Arial"/>
                <a:ea typeface="Verdana"/>
                <a:cs typeface="Arial"/>
              </a:rPr>
              <a:t>biometano</a:t>
            </a:r>
            <a:r>
              <a:rPr lang="lt-LT" dirty="0">
                <a:latin typeface="Arial"/>
                <a:ea typeface="Verdana"/>
                <a:cs typeface="Arial"/>
              </a:rPr>
              <a:t> gamybos ir tiekimo ciklas.</a:t>
            </a:r>
          </a:p>
          <a:p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Specializuotų pašarų technologija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, leidžianti sumažinti galvijų išmetamo metano kiekį, yra bandoma ir rodo perspektyvius rezultatus.</a:t>
            </a:r>
          </a:p>
          <a:p>
            <a:r>
              <a:rPr lang="lt-LT" sz="2000" b="1" dirty="0">
                <a:solidFill>
                  <a:srgbClr val="2BB14A"/>
                </a:solidFill>
                <a:latin typeface="Arial"/>
                <a:ea typeface="Verdana"/>
                <a:cs typeface="Arial"/>
              </a:rPr>
              <a:t>Kuriama tvari žemės ūkio technika</a:t>
            </a:r>
            <a:r>
              <a:rPr lang="lt-LT" sz="2000" dirty="0">
                <a:latin typeface="Arial"/>
                <a:ea typeface="Verdana"/>
                <a:cs typeface="Arial"/>
              </a:rPr>
              <a:t>, skirta kitiems svarbiausiems ūkininkavimo darbams.</a:t>
            </a:r>
            <a:endParaRPr lang="en-US" dirty="0">
              <a:latin typeface="Arial"/>
              <a:ea typeface="Verdana"/>
              <a:cs typeface="Arial"/>
            </a:endParaRPr>
          </a:p>
          <a:p>
            <a:endParaRPr lang="en-GB" dirty="0">
              <a:solidFill>
                <a:srgbClr val="FF0000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08D7A-68A2-518A-231E-F4E38A4C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lt-LT" smtClean="0"/>
              <a:pPr/>
              <a:t>13</a:t>
            </a:fld>
            <a:endParaRPr lang="lt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8FBFD-F9F8-3798-F044-43277CDB21FD}"/>
              </a:ext>
            </a:extLst>
          </p:cNvPr>
          <p:cNvSpPr txBox="1"/>
          <p:nvPr/>
        </p:nvSpPr>
        <p:spPr>
          <a:xfrm>
            <a:off x="831757" y="5502055"/>
            <a:ext cx="5416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i="1" dirty="0">
                <a:ea typeface="Verdana"/>
                <a:cs typeface="Arial"/>
              </a:rPr>
              <a:t>Per vieną intensyvų mėnesį „AUGA M1“ sutaupo tiek dyzelino, kiek per visą eksploatacijos laikotarpį išmeta dyzelinu varomas lengvasis automobilis.</a:t>
            </a:r>
            <a:endParaRPr lang="en-US" i="1" dirty="0">
              <a:ea typeface="Verdana"/>
              <a:cs typeface="Arial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AF2289BC-1291-02D1-F27A-6277E78EB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2" y="1872237"/>
            <a:ext cx="5409431" cy="35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7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F4BA439-899C-AB9D-443A-1CD9C02E3F52}"/>
              </a:ext>
            </a:extLst>
          </p:cNvPr>
          <p:cNvSpPr txBox="1">
            <a:spLocks/>
          </p:cNvSpPr>
          <p:nvPr/>
        </p:nvSpPr>
        <p:spPr>
          <a:xfrm>
            <a:off x="838200" y="145439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latin typeface="Arial"/>
                <a:ea typeface="Verdana"/>
                <a:cs typeface="Arial"/>
              </a:rPr>
              <a:t>„</a:t>
            </a:r>
            <a:r>
              <a:rPr lang="en-US" dirty="0">
                <a:latin typeface="Arial"/>
                <a:ea typeface="Verdana"/>
                <a:cs typeface="Arial"/>
              </a:rPr>
              <a:t>AUGA</a:t>
            </a:r>
            <a:r>
              <a:rPr lang="lt-LT" dirty="0">
                <a:latin typeface="Arial"/>
                <a:ea typeface="Verdana"/>
                <a:cs typeface="Arial"/>
              </a:rPr>
              <a:t>“ verslo</a:t>
            </a:r>
            <a:r>
              <a:rPr lang="en-US" dirty="0">
                <a:latin typeface="Arial"/>
                <a:ea typeface="Verdana"/>
                <a:cs typeface="Arial"/>
              </a:rPr>
              <a:t> model</a:t>
            </a:r>
            <a:r>
              <a:rPr lang="lt-LT" dirty="0" err="1">
                <a:latin typeface="Arial"/>
                <a:ea typeface="Verdana"/>
                <a:cs typeface="Arial"/>
              </a:rPr>
              <a:t>is</a:t>
            </a:r>
            <a:endParaRPr lang="en-US" dirty="0">
              <a:latin typeface="Arial"/>
              <a:ea typeface="Verdana"/>
              <a:cs typeface="Arial"/>
            </a:endParaRPr>
          </a:p>
          <a:p>
            <a:endParaRPr lang="lt-LT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80D935-4B17-2520-6C11-E64E1ADCEC69}"/>
              </a:ext>
            </a:extLst>
          </p:cNvPr>
          <p:cNvGrpSpPr/>
          <p:nvPr/>
        </p:nvGrpSpPr>
        <p:grpSpPr>
          <a:xfrm>
            <a:off x="1861289" y="945643"/>
            <a:ext cx="8469421" cy="3609294"/>
            <a:chOff x="1548274" y="1270538"/>
            <a:chExt cx="8469421" cy="3609294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84CCE02C-717D-33F6-3F2F-5E78984DCA59}"/>
                </a:ext>
              </a:extLst>
            </p:cNvPr>
            <p:cNvSpPr txBox="1"/>
            <p:nvPr/>
          </p:nvSpPr>
          <p:spPr>
            <a:xfrm>
              <a:off x="1548274" y="1632341"/>
              <a:ext cx="1707975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Technology  Provider</a:t>
              </a:r>
              <a:endParaRPr lang="en-GB" sz="2001">
                <a:latin typeface="+mj-lt"/>
                <a:cs typeface="MarkPro-Bold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379BCD-BA00-3265-9478-F27917383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7160" y="3091626"/>
              <a:ext cx="2037378" cy="12006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33E134-C3F3-3103-AC88-C93ED7205AC9}"/>
                </a:ext>
              </a:extLst>
            </p:cNvPr>
            <p:cNvSpPr/>
            <p:nvPr/>
          </p:nvSpPr>
          <p:spPr>
            <a:xfrm>
              <a:off x="2308027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Tvarių technologijų t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ie</a:t>
              </a:r>
              <a:r>
                <a:rPr lang="lt-L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kėjas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22783F-785D-B60A-4C25-2D332D34F5AF}"/>
                </a:ext>
              </a:extLst>
            </p:cNvPr>
            <p:cNvGrpSpPr/>
            <p:nvPr/>
          </p:nvGrpSpPr>
          <p:grpSpPr>
            <a:xfrm>
              <a:off x="7979276" y="1890995"/>
              <a:ext cx="2038419" cy="2403613"/>
              <a:chOff x="9053238" y="1545809"/>
              <a:chExt cx="2038419" cy="2403613"/>
            </a:xfrm>
          </p:grpSpPr>
          <p:pic>
            <p:nvPicPr>
              <p:cNvPr id="42" name="Picture 4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E916BF-8C2D-CB52-0E4C-59D420183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54057" y="2747022"/>
                <a:ext cx="2037600" cy="12024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26B9A5-E377-BF61-8D85-DFEA29EFD74E}"/>
                  </a:ext>
                </a:extLst>
              </p:cNvPr>
              <p:cNvSpPr/>
              <p:nvPr/>
            </p:nvSpPr>
            <p:spPr>
              <a:xfrm>
                <a:off x="9053238" y="1545809"/>
                <a:ext cx="2037600" cy="1200631"/>
              </a:xfrm>
              <a:prstGeom prst="rect">
                <a:avLst/>
              </a:prstGeom>
              <a:solidFill>
                <a:srgbClr val="075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t-L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Tvarus kasdienis maistas</a:t>
                </a: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D8486E90-8FDA-8C94-4ED4-A911C9B95F5F}"/>
                </a:ext>
              </a:extLst>
            </p:cNvPr>
            <p:cNvSpPr txBox="1"/>
            <p:nvPr/>
          </p:nvSpPr>
          <p:spPr>
            <a:xfrm>
              <a:off x="5265292" y="1974891"/>
              <a:ext cx="1734307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Farming  Operations</a:t>
              </a:r>
              <a:endParaRPr lang="en-GB" sz="2001">
                <a:latin typeface="+mj-lt"/>
                <a:cs typeface="MarkPro-Bold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B79911-CEA1-A29F-756B-38ECE32D80BD}"/>
                </a:ext>
              </a:extLst>
            </p:cNvPr>
            <p:cNvSpPr/>
            <p:nvPr/>
          </p:nvSpPr>
          <p:spPr>
            <a:xfrm>
              <a:off x="5162923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Tvar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 ūkininkavimo veikla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299CF2-1F7E-1060-32BC-0715462BD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" r="2972"/>
            <a:stretch/>
          </p:blipFill>
          <p:spPr>
            <a:xfrm>
              <a:off x="5163742" y="3091626"/>
              <a:ext cx="2037600" cy="120356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588961-D489-3325-AE79-C281EBE03146}"/>
                </a:ext>
              </a:extLst>
            </p:cNvPr>
            <p:cNvGrpSpPr/>
            <p:nvPr/>
          </p:nvGrpSpPr>
          <p:grpSpPr>
            <a:xfrm>
              <a:off x="2318187" y="1270538"/>
              <a:ext cx="7692851" cy="620457"/>
              <a:chOff x="2376062" y="925352"/>
              <a:chExt cx="7926909" cy="62045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032D9531-FAE3-7F93-67DD-A9F3A0ACDE6B}"/>
                  </a:ext>
                </a:extLst>
              </p:cNvPr>
              <p:cNvSpPr/>
              <p:nvPr/>
            </p:nvSpPr>
            <p:spPr>
              <a:xfrm>
                <a:off x="2376062" y="925352"/>
                <a:ext cx="7926909" cy="620457"/>
              </a:xfrm>
              <a:prstGeom prst="triangle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C6C8A7-6264-DFF0-2197-2A87C57AD52E}"/>
                  </a:ext>
                </a:extLst>
              </p:cNvPr>
              <p:cNvSpPr txBox="1"/>
              <p:nvPr/>
            </p:nvSpPr>
            <p:spPr>
              <a:xfrm>
                <a:off x="3291516" y="1079913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t-LT" sz="1800" b="1" dirty="0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„</a:t>
                </a:r>
                <a:r>
                  <a:rPr lang="en-GB" sz="1800" b="1" dirty="0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AUGA</a:t>
                </a:r>
                <a:r>
                  <a:rPr lang="lt-LT" sz="1800" b="1" dirty="0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</a:t>
                </a:r>
                <a:r>
                  <a:rPr lang="lt-LT" sz="1600" b="1" dirty="0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endParaRPr lang="en-US" sz="1600" b="1" dirty="0">
                  <a:solidFill>
                    <a:srgbClr val="075E4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4C6BB9-1982-2A57-FF2F-7349865672C4}"/>
                </a:ext>
              </a:extLst>
            </p:cNvPr>
            <p:cNvSpPr/>
            <p:nvPr/>
          </p:nvSpPr>
          <p:spPr>
            <a:xfrm>
              <a:off x="7986751" y="4261675"/>
              <a:ext cx="2024287" cy="606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</a:t>
              </a:r>
              <a:r>
                <a:rPr lang="lt-LT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US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2857B-BCFD-9750-3D70-BCA826454262}"/>
                </a:ext>
              </a:extLst>
            </p:cNvPr>
            <p:cNvSpPr/>
            <p:nvPr/>
          </p:nvSpPr>
          <p:spPr>
            <a:xfrm>
              <a:off x="2313705" y="4280751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</a:t>
              </a:r>
              <a:r>
                <a:rPr lang="lt-LT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US" b="1" dirty="0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E71CFD-AE3C-5A11-C809-278FC32F0129}"/>
                </a:ext>
              </a:extLst>
            </p:cNvPr>
            <p:cNvSpPr/>
            <p:nvPr/>
          </p:nvSpPr>
          <p:spPr>
            <a:xfrm>
              <a:off x="5169479" y="4292672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t-LT" b="1" dirty="0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SOFA“</a:t>
              </a:r>
            </a:p>
          </p:txBody>
        </p: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984000-F715-55C9-DFF3-08690A545E85}"/>
              </a:ext>
            </a:extLst>
          </p:cNvPr>
          <p:cNvSpPr txBox="1">
            <a:spLocks/>
          </p:cNvSpPr>
          <p:nvPr/>
        </p:nvSpPr>
        <p:spPr>
          <a:xfrm>
            <a:off x="2416035" y="4634146"/>
            <a:ext cx="2736193" cy="2512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>
                <a:ea typeface="Verdana"/>
                <a:cs typeface="Arial"/>
              </a:rPr>
              <a:t>Nustato ūkininkavimo emisijų problemas.</a:t>
            </a:r>
          </a:p>
          <a:p>
            <a:r>
              <a:rPr lang="en-US" sz="1400" dirty="0">
                <a:ea typeface="Verdana"/>
                <a:cs typeface="Arial"/>
              </a:rPr>
              <a:t>Kuria </a:t>
            </a:r>
            <a:r>
              <a:rPr lang="en-US" sz="1400" dirty="0" err="1">
                <a:ea typeface="Verdana"/>
                <a:cs typeface="Arial"/>
              </a:rPr>
              <a:t>sprendimus</a:t>
            </a:r>
            <a:r>
              <a:rPr lang="en-US" sz="1400" dirty="0">
                <a:ea typeface="Verdana"/>
                <a:cs typeface="Arial"/>
              </a:rPr>
              <a:t>.</a:t>
            </a:r>
          </a:p>
          <a:p>
            <a:r>
              <a:rPr lang="lt-LT" sz="1400" dirty="0">
                <a:ea typeface="Verdana"/>
                <a:cs typeface="Arial"/>
              </a:rPr>
              <a:t>Vysto ir plėtoja technologijas.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282EB-257C-523E-50B3-BAE2B8371442}"/>
              </a:ext>
            </a:extLst>
          </p:cNvPr>
          <p:cNvSpPr txBox="1">
            <a:spLocks/>
          </p:cNvSpPr>
          <p:nvPr/>
        </p:nvSpPr>
        <p:spPr>
          <a:xfrm>
            <a:off x="5152229" y="4634145"/>
            <a:ext cx="2858708" cy="2770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>
                <a:latin typeface="Arial"/>
                <a:ea typeface="Verdana"/>
                <a:cs typeface="Arial"/>
              </a:rPr>
              <a:t>Vysto tvaraus ūkininkavimo standartus, prižiūri jų laikymąsi ir suteikia sertifikavimą.</a:t>
            </a:r>
          </a:p>
          <a:p>
            <a:r>
              <a:rPr lang="lt-LT" sz="1400" dirty="0">
                <a:latin typeface="Arial"/>
                <a:ea typeface="Verdana"/>
                <a:cs typeface="Arial"/>
              </a:rPr>
              <a:t>Suteikia organizacinę struktūrą  tvarių technologijų dalijimuisi.</a:t>
            </a:r>
          </a:p>
          <a:p>
            <a:r>
              <a:rPr lang="lt-LT" sz="1400" dirty="0">
                <a:latin typeface="Arial"/>
                <a:ea typeface="Verdana"/>
                <a:cs typeface="Arial"/>
              </a:rPr>
              <a:t>Teikia ūkininkams žinias (angl. </a:t>
            </a:r>
            <a:r>
              <a:rPr lang="lt-LT" sz="1400" i="1" dirty="0" err="1">
                <a:latin typeface="Arial"/>
                <a:ea typeface="Verdana"/>
                <a:cs typeface="Arial"/>
              </a:rPr>
              <a:t>know-how</a:t>
            </a:r>
            <a:r>
              <a:rPr lang="lt-LT" sz="1400" dirty="0">
                <a:latin typeface="Arial"/>
                <a:ea typeface="Verdana"/>
                <a:cs typeface="Arial"/>
              </a:rPr>
              <a:t>) ir skaitmenines ūkių valdymo įrankius.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26507D7-9AD3-78F5-0A42-E7800F34B5A0}"/>
              </a:ext>
            </a:extLst>
          </p:cNvPr>
          <p:cNvSpPr txBox="1">
            <a:spLocks/>
          </p:cNvSpPr>
          <p:nvPr/>
        </p:nvSpPr>
        <p:spPr>
          <a:xfrm>
            <a:off x="8156016" y="4638439"/>
            <a:ext cx="2858708" cy="2219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400" dirty="0">
                <a:ea typeface="Verdana"/>
                <a:cs typeface="Arial"/>
              </a:rPr>
              <a:t>Prekės ženklo rinkodara.</a:t>
            </a:r>
          </a:p>
          <a:p>
            <a:r>
              <a:rPr lang="lt-LT" sz="1400" dirty="0">
                <a:ea typeface="Verdana"/>
                <a:cs typeface="Arial"/>
              </a:rPr>
              <a:t>„AUGA“ organizuojama kontraktinė gamyba.</a:t>
            </a:r>
          </a:p>
          <a:p>
            <a:r>
              <a:rPr lang="lt-LT" sz="1400" dirty="0">
                <a:ea typeface="Verdana"/>
                <a:cs typeface="Arial"/>
              </a:rPr>
              <a:t>Bendradarbiavimas kitais prekių ženklais ir „AUGA“ tvarumo ženklo suteikimas.</a:t>
            </a:r>
          </a:p>
        </p:txBody>
      </p:sp>
    </p:spTree>
    <p:extLst>
      <p:ext uri="{BB962C8B-B14F-4D97-AF65-F5344CB8AC3E}">
        <p14:creationId xmlns:p14="http://schemas.microsoft.com/office/powerpoint/2010/main" val="3989958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F4BA439-899C-AB9D-443A-1CD9C02E3F52}"/>
              </a:ext>
            </a:extLst>
          </p:cNvPr>
          <p:cNvSpPr txBox="1">
            <a:spLocks/>
          </p:cNvSpPr>
          <p:nvPr/>
        </p:nvSpPr>
        <p:spPr>
          <a:xfrm>
            <a:off x="838200" y="379610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latin typeface="Arial"/>
                <a:ea typeface="Verdana"/>
                <a:cs typeface="Arial"/>
              </a:rPr>
              <a:t>„</a:t>
            </a:r>
            <a:r>
              <a:rPr lang="en-US" dirty="0">
                <a:latin typeface="Arial"/>
                <a:ea typeface="Verdana"/>
                <a:cs typeface="Arial"/>
              </a:rPr>
              <a:t>AUGA</a:t>
            </a:r>
            <a:r>
              <a:rPr lang="lt-LT" dirty="0">
                <a:latin typeface="Arial"/>
                <a:ea typeface="Verdana"/>
                <a:cs typeface="Arial"/>
              </a:rPr>
              <a:t>“ verslo modelis</a:t>
            </a:r>
            <a:endParaRPr lang="lt-LT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A8B5F7-7A22-62D7-F4BA-0D4688169ADA}"/>
              </a:ext>
            </a:extLst>
          </p:cNvPr>
          <p:cNvSpPr/>
          <p:nvPr/>
        </p:nvSpPr>
        <p:spPr>
          <a:xfrm>
            <a:off x="1046480" y="5202559"/>
            <a:ext cx="10701819" cy="383961"/>
          </a:xfrm>
          <a:prstGeom prst="rect">
            <a:avLst/>
          </a:prstGeom>
          <a:solidFill>
            <a:srgbClr val="075E4E"/>
          </a:solidFill>
          <a:ln>
            <a:solidFill>
              <a:srgbClr val="075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Kooperatyvai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820BED-CF73-003B-8C80-8CECE994929C}"/>
              </a:ext>
            </a:extLst>
          </p:cNvPr>
          <p:cNvSpPr/>
          <p:nvPr/>
        </p:nvSpPr>
        <p:spPr>
          <a:xfrm>
            <a:off x="5391926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Kiti ūkininkai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AD8D26-BCB2-CBEF-FA5C-9AF089C930C0}"/>
              </a:ext>
            </a:extLst>
          </p:cNvPr>
          <p:cNvSpPr/>
          <p:nvPr/>
        </p:nvSpPr>
        <p:spPr>
          <a:xfrm>
            <a:off x="7564649" y="5692049"/>
            <a:ext cx="2010926" cy="383961"/>
          </a:xfrm>
          <a:prstGeom prst="rect">
            <a:avLst/>
          </a:prstGeom>
          <a:solidFill>
            <a:srgbClr val="56BB69"/>
          </a:solidFill>
          <a:ln>
            <a:solidFill>
              <a:srgbClr val="56B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„AUGA“ ūkiai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48E3FB-2D9D-1C27-0660-ADE53F440E15}"/>
              </a:ext>
            </a:extLst>
          </p:cNvPr>
          <p:cNvSpPr/>
          <p:nvPr/>
        </p:nvSpPr>
        <p:spPr>
          <a:xfrm>
            <a:off x="3219203" y="5692049"/>
            <a:ext cx="2010926" cy="383961"/>
          </a:xfrm>
          <a:prstGeom prst="rect">
            <a:avLst/>
          </a:prstGeom>
          <a:solidFill>
            <a:srgbClr val="56BB69"/>
          </a:solidFill>
          <a:ln>
            <a:solidFill>
              <a:srgbClr val="56B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„AUGA“ ūkiai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40091C-8FA8-E45B-4A21-09B1E590F04C}"/>
              </a:ext>
            </a:extLst>
          </p:cNvPr>
          <p:cNvSpPr/>
          <p:nvPr/>
        </p:nvSpPr>
        <p:spPr>
          <a:xfrm>
            <a:off x="9737373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Kiti ūkininkai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AF7005-D160-ACEC-F925-2C20B6F65386}"/>
              </a:ext>
            </a:extLst>
          </p:cNvPr>
          <p:cNvSpPr/>
          <p:nvPr/>
        </p:nvSpPr>
        <p:spPr>
          <a:xfrm>
            <a:off x="1046480" y="5692049"/>
            <a:ext cx="2010926" cy="38396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Kiti ūkininkai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80D935-4B17-2520-6C11-E64E1ADCEC69}"/>
              </a:ext>
            </a:extLst>
          </p:cNvPr>
          <p:cNvGrpSpPr/>
          <p:nvPr/>
        </p:nvGrpSpPr>
        <p:grpSpPr>
          <a:xfrm>
            <a:off x="1861289" y="1363873"/>
            <a:ext cx="8469421" cy="3609294"/>
            <a:chOff x="1548274" y="1270538"/>
            <a:chExt cx="8469421" cy="3609294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84CCE02C-717D-33F6-3F2F-5E78984DCA59}"/>
                </a:ext>
              </a:extLst>
            </p:cNvPr>
            <p:cNvSpPr txBox="1"/>
            <p:nvPr/>
          </p:nvSpPr>
          <p:spPr>
            <a:xfrm>
              <a:off x="1548274" y="1632341"/>
              <a:ext cx="1707975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Technology  Provider</a:t>
              </a:r>
              <a:endParaRPr lang="en-GB" sz="2001">
                <a:latin typeface="+mj-lt"/>
                <a:cs typeface="MarkPro-Bold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379BCD-BA00-3265-9478-F27917383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7160" y="3091626"/>
              <a:ext cx="2037378" cy="12006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33E134-C3F3-3103-AC88-C93ED7205AC9}"/>
                </a:ext>
              </a:extLst>
            </p:cNvPr>
            <p:cNvSpPr/>
            <p:nvPr/>
          </p:nvSpPr>
          <p:spPr>
            <a:xfrm>
              <a:off x="2308027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Tvarių technologijų t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ie</a:t>
              </a:r>
              <a:r>
                <a:rPr lang="lt-L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kėjas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22783F-785D-B60A-4C25-2D332D34F5AF}"/>
                </a:ext>
              </a:extLst>
            </p:cNvPr>
            <p:cNvGrpSpPr/>
            <p:nvPr/>
          </p:nvGrpSpPr>
          <p:grpSpPr>
            <a:xfrm>
              <a:off x="7979276" y="1890995"/>
              <a:ext cx="2038419" cy="2403613"/>
              <a:chOff x="9053238" y="1545809"/>
              <a:chExt cx="2038419" cy="2403613"/>
            </a:xfrm>
          </p:grpSpPr>
          <p:pic>
            <p:nvPicPr>
              <p:cNvPr id="42" name="Picture 4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E916BF-8C2D-CB52-0E4C-59D4201833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54057" y="2747022"/>
                <a:ext cx="2037600" cy="12024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26B9A5-E377-BF61-8D85-DFEA29EFD74E}"/>
                  </a:ext>
                </a:extLst>
              </p:cNvPr>
              <p:cNvSpPr/>
              <p:nvPr/>
            </p:nvSpPr>
            <p:spPr>
              <a:xfrm>
                <a:off x="9053238" y="1545809"/>
                <a:ext cx="2037600" cy="1200631"/>
              </a:xfrm>
              <a:prstGeom prst="rect">
                <a:avLst/>
              </a:prstGeom>
              <a:solidFill>
                <a:srgbClr val="075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t-L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Tvarus kasdienis maistas</a:t>
                </a: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D8486E90-8FDA-8C94-4ED4-A911C9B95F5F}"/>
                </a:ext>
              </a:extLst>
            </p:cNvPr>
            <p:cNvSpPr txBox="1"/>
            <p:nvPr/>
          </p:nvSpPr>
          <p:spPr>
            <a:xfrm>
              <a:off x="5265292" y="1974891"/>
              <a:ext cx="1734307" cy="946383"/>
            </a:xfrm>
            <a:prstGeom prst="rect">
              <a:avLst/>
            </a:prstGeom>
          </p:spPr>
          <p:txBody>
            <a:bodyPr vert="horz" wrap="square" lIns="0" tIns="3081" rIns="0" bIns="0" rtlCol="0">
              <a:spAutoFit/>
            </a:bodyPr>
            <a:lstStyle/>
            <a:p>
              <a:pPr marL="7316" marR="3081" algn="ctr">
                <a:lnSpc>
                  <a:spcPts val="2498"/>
                </a:lnSpc>
                <a:spcBef>
                  <a:spcPts val="24"/>
                </a:spcBef>
              </a:pPr>
              <a:r>
                <a:rPr lang="en-GB" sz="2001">
                  <a:solidFill>
                    <a:srgbClr val="FFFFFF"/>
                  </a:solidFill>
                  <a:latin typeface="+mj-lt"/>
                  <a:cs typeface="MarkPro-Bold"/>
                </a:rPr>
                <a:t>Sustainable  Farming  Operations</a:t>
              </a:r>
              <a:endParaRPr lang="en-GB" sz="2001">
                <a:latin typeface="+mj-lt"/>
                <a:cs typeface="MarkPro-Bold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B79911-CEA1-A29F-756B-38ECE32D80BD}"/>
                </a:ext>
              </a:extLst>
            </p:cNvPr>
            <p:cNvSpPr/>
            <p:nvPr/>
          </p:nvSpPr>
          <p:spPr>
            <a:xfrm>
              <a:off x="5162923" y="1890995"/>
              <a:ext cx="2037600" cy="1200631"/>
            </a:xfrm>
            <a:prstGeom prst="rect">
              <a:avLst/>
            </a:prstGeom>
            <a:solidFill>
              <a:srgbClr val="075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Tvar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 ūkininkavimo veikla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299CF2-1F7E-1060-32BC-0715462BD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" r="2972"/>
            <a:stretch/>
          </p:blipFill>
          <p:spPr>
            <a:xfrm>
              <a:off x="5163742" y="3091626"/>
              <a:ext cx="2037600" cy="120356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4588961-D489-3325-AE79-C281EBE03146}"/>
                </a:ext>
              </a:extLst>
            </p:cNvPr>
            <p:cNvGrpSpPr/>
            <p:nvPr/>
          </p:nvGrpSpPr>
          <p:grpSpPr>
            <a:xfrm>
              <a:off x="2318187" y="1270538"/>
              <a:ext cx="7692851" cy="620457"/>
              <a:chOff x="2376062" y="925352"/>
              <a:chExt cx="7926909" cy="620457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032D9531-FAE3-7F93-67DD-A9F3A0ACDE6B}"/>
                  </a:ext>
                </a:extLst>
              </p:cNvPr>
              <p:cNvSpPr/>
              <p:nvPr/>
            </p:nvSpPr>
            <p:spPr>
              <a:xfrm>
                <a:off x="2376062" y="925352"/>
                <a:ext cx="7926909" cy="620457"/>
              </a:xfrm>
              <a:prstGeom prst="triangle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8C6C8A7-6264-DFF0-2197-2A87C57AD52E}"/>
                  </a:ext>
                </a:extLst>
              </p:cNvPr>
              <p:cNvSpPr txBox="1"/>
              <p:nvPr/>
            </p:nvSpPr>
            <p:spPr>
              <a:xfrm>
                <a:off x="3291516" y="1079913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t-LT" sz="20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„</a:t>
                </a:r>
                <a:r>
                  <a:rPr lang="en-GB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AUGA</a:t>
                </a:r>
                <a:r>
                  <a:rPr lang="lt-LT" sz="18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Community</a:t>
                </a:r>
                <a:r>
                  <a:rPr lang="lt-LT" sz="2000" b="1">
                    <a:solidFill>
                      <a:srgbClr val="075E4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endParaRPr lang="en-US" sz="1600" b="1">
                  <a:solidFill>
                    <a:srgbClr val="075E4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4C6BB9-1982-2A57-FF2F-7349865672C4}"/>
                </a:ext>
              </a:extLst>
            </p:cNvPr>
            <p:cNvSpPr/>
            <p:nvPr/>
          </p:nvSpPr>
          <p:spPr>
            <a:xfrm>
              <a:off x="7986751" y="4261675"/>
              <a:ext cx="2024287" cy="6062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</a:t>
              </a:r>
              <a:r>
                <a:rPr lang="lt-LT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US" b="1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2857B-BCFD-9750-3D70-BCA826454262}"/>
                </a:ext>
              </a:extLst>
            </p:cNvPr>
            <p:cNvSpPr/>
            <p:nvPr/>
          </p:nvSpPr>
          <p:spPr>
            <a:xfrm>
              <a:off x="2313705" y="4280751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</a:t>
              </a:r>
              <a:r>
                <a:rPr lang="lt-LT" sz="18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US" sz="1800" b="1">
                <a:solidFill>
                  <a:srgbClr val="3B383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EE71CFD-AE3C-5A11-C809-278FC32F0129}"/>
                </a:ext>
              </a:extLst>
            </p:cNvPr>
            <p:cNvSpPr/>
            <p:nvPr/>
          </p:nvSpPr>
          <p:spPr>
            <a:xfrm>
              <a:off x="5169479" y="4292672"/>
              <a:ext cx="2024287" cy="58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„</a:t>
              </a:r>
              <a:r>
                <a:rPr lang="en-GB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AUGA</a:t>
              </a:r>
              <a:r>
                <a:rPr lang="lt-LT" sz="2000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lt-LT" b="1">
                  <a:solidFill>
                    <a:srgbClr val="3B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SOFA“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896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E2819-33AD-258C-E721-C9568FC95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42461" y="1509929"/>
            <a:ext cx="4192340" cy="465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11</a:t>
            </a:r>
            <a:r>
              <a:rPr lang="lt-LT" b="1" dirty="0">
                <a:solidFill>
                  <a:schemeClr val="accent1"/>
                </a:solidFill>
                <a:latin typeface="Arial"/>
                <a:ea typeface="Verdana"/>
                <a:cs typeface="Arial"/>
              </a:rPr>
              <a:t> 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regioninių kooperatyvų.</a:t>
            </a:r>
          </a:p>
          <a:p>
            <a:r>
              <a:rPr lang="en-GB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3</a:t>
            </a:r>
            <a:r>
              <a:rPr lang="en-GB" dirty="0">
                <a:latin typeface="Arial"/>
                <a:ea typeface="Verdana"/>
                <a:cs typeface="Arial"/>
              </a:rPr>
              <a:t> </a:t>
            </a:r>
            <a:r>
              <a:rPr lang="en-GB" dirty="0" err="1">
                <a:latin typeface="Arial"/>
                <a:ea typeface="Verdana"/>
                <a:cs typeface="Arial"/>
              </a:rPr>
              <a:t>biomet</a:t>
            </a:r>
            <a:r>
              <a:rPr lang="lt-LT" dirty="0">
                <a:latin typeface="Arial"/>
                <a:ea typeface="Verdana"/>
                <a:cs typeface="Arial"/>
              </a:rPr>
              <a:t>ano jėgainės</a:t>
            </a:r>
            <a:r>
              <a:rPr lang="en-GB" dirty="0">
                <a:latin typeface="Arial"/>
                <a:ea typeface="Verdana"/>
                <a:cs typeface="Arial"/>
              </a:rPr>
              <a:t>.</a:t>
            </a:r>
          </a:p>
          <a:p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21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 technologijų centras, kuris gali  savo aprėptį išplėsti nuo dabartinių 38 000 ha iki 750 000 ha žemės (aptarnaujant ūkininkus </a:t>
            </a:r>
            <a:r>
              <a:rPr lang="lt-LT" b="1" dirty="0">
                <a:solidFill>
                  <a:srgbClr val="00B050"/>
                </a:solidFill>
                <a:latin typeface="Arial"/>
                <a:ea typeface="Verdana"/>
                <a:cs typeface="Arial"/>
              </a:rPr>
              <a:t>25 % </a:t>
            </a:r>
            <a:r>
              <a:rPr lang="lt-LT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Lietuvos teritorijos).</a:t>
            </a:r>
            <a:endParaRPr lang="en-GB" dirty="0">
              <a:solidFill>
                <a:schemeClr val="tx1"/>
              </a:solidFill>
              <a:latin typeface="Arial"/>
              <a:ea typeface="Verdana"/>
              <a:cs typeface="Arial"/>
            </a:endParaRPr>
          </a:p>
          <a:p>
            <a:pPr marL="342900" indent="-342900">
              <a:buChar char="•"/>
            </a:pPr>
            <a:endParaRPr lang="en-GB" dirty="0">
              <a:latin typeface="Arial"/>
              <a:ea typeface="Verdana"/>
              <a:cs typeface="Arial"/>
            </a:endParaRPr>
          </a:p>
          <a:p>
            <a:pPr marL="342900" indent="-342900">
              <a:buChar char="•"/>
            </a:pPr>
            <a:endParaRPr lang="en-GB" dirty="0">
              <a:latin typeface="Arial"/>
              <a:ea typeface="Verdana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64B57-FCDF-1F28-1546-DC5B77EE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DE3AA06E-5904-428D-BBFE-CFE80C738DBC}"/>
              </a:ext>
            </a:extLst>
          </p:cNvPr>
          <p:cNvSpPr txBox="1">
            <a:spLocks/>
          </p:cNvSpPr>
          <p:nvPr/>
        </p:nvSpPr>
        <p:spPr>
          <a:xfrm>
            <a:off x="838200" y="379609"/>
            <a:ext cx="10515600" cy="62045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latin typeface="Arial"/>
                <a:ea typeface="Verdana"/>
                <a:cs typeface="Arial"/>
              </a:rPr>
              <a:t>Kaip tai veikia Lietuvoje</a:t>
            </a:r>
            <a:endParaRPr lang="en-US" dirty="0"/>
          </a:p>
        </p:txBody>
      </p:sp>
      <p:pic>
        <p:nvPicPr>
          <p:cNvPr id="3" name="Content Placeholder 3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2C0A362A-EC44-52E9-F44E-21A8A5465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"/>
          <a:stretch/>
        </p:blipFill>
        <p:spPr>
          <a:xfrm>
            <a:off x="1142020" y="1415265"/>
            <a:ext cx="6183012" cy="4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81CD87-569C-41AF-9226-4E0315F2305D}"/>
              </a:ext>
            </a:extLst>
          </p:cNvPr>
          <p:cNvGrpSpPr/>
          <p:nvPr/>
        </p:nvGrpSpPr>
        <p:grpSpPr>
          <a:xfrm>
            <a:off x="1719470" y="1889054"/>
            <a:ext cx="9243391" cy="4422294"/>
            <a:chOff x="4215064" y="2900147"/>
            <a:chExt cx="7656277" cy="3194229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F662635E-60E2-025C-9CC3-3D028023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552" y="4942376"/>
              <a:ext cx="1181921" cy="1152000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FE4FDAA3-5FDC-C746-8CE0-D8593BF70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915" y="4942376"/>
              <a:ext cx="1181921" cy="1152000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12FEE2A9-DE4D-126D-EBF4-0296EC6C4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9567" y="4857950"/>
              <a:ext cx="1181921" cy="1152000"/>
            </a:xfrm>
            <a:prstGeom prst="rect">
              <a:avLst/>
            </a:prstGeom>
          </p:spPr>
        </p:pic>
        <p:pic>
          <p:nvPicPr>
            <p:cNvPr id="8" name="Picture 7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8D28B23C-88FF-D8C8-6981-EBC13FCB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892" y="4918646"/>
              <a:ext cx="1181921" cy="1152000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D869B20E-B995-52BF-103B-9336BB2E1527}"/>
                </a:ext>
              </a:extLst>
            </p:cNvPr>
            <p:cNvSpPr txBox="1"/>
            <p:nvPr/>
          </p:nvSpPr>
          <p:spPr>
            <a:xfrm>
              <a:off x="4215064" y="2900149"/>
              <a:ext cx="1861625" cy="35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VARTOTOJAMS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2B574B8-CB9F-7F6A-8FBA-F91C27B2F0DE}"/>
                </a:ext>
              </a:extLst>
            </p:cNvPr>
            <p:cNvSpPr txBox="1"/>
            <p:nvPr/>
          </p:nvSpPr>
          <p:spPr>
            <a:xfrm>
              <a:off x="6147404" y="2900148"/>
              <a:ext cx="1861625" cy="35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ŪKININKAMS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3B6592F-9169-42E2-6472-0E0400E81DAE}"/>
                </a:ext>
              </a:extLst>
            </p:cNvPr>
            <p:cNvSpPr txBox="1"/>
            <p:nvPr/>
          </p:nvSpPr>
          <p:spPr>
            <a:xfrm>
              <a:off x="8080041" y="2900147"/>
              <a:ext cx="1861625" cy="138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PRIVATIEMS IR INSTITUCINIAMS SKOLINTOJAMS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6DCB08A3-E41D-A319-F603-6D8552004DA5}"/>
                </a:ext>
              </a:extLst>
            </p:cNvPr>
            <p:cNvSpPr txBox="1"/>
            <p:nvPr/>
          </p:nvSpPr>
          <p:spPr>
            <a:xfrm>
              <a:off x="10009716" y="2900147"/>
              <a:ext cx="1861625" cy="35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AKCININKAMS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EB85EA6-6A7C-02B9-2352-D017B6B2D6A9}"/>
                </a:ext>
              </a:extLst>
            </p:cNvPr>
            <p:cNvSpPr txBox="1"/>
            <p:nvPr/>
          </p:nvSpPr>
          <p:spPr>
            <a:xfrm>
              <a:off x="4339666" y="3941345"/>
              <a:ext cx="1612419" cy="86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tvaresnis būdas maitintis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2873A3F7-6D0A-06E1-029A-F5A1EF20716E}"/>
                </a:ext>
              </a:extLst>
            </p:cNvPr>
            <p:cNvSpPr txBox="1"/>
            <p:nvPr/>
          </p:nvSpPr>
          <p:spPr>
            <a:xfrm>
              <a:off x="6272006" y="3941345"/>
              <a:ext cx="1612419" cy="61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Tvaresnis būdas dirbti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50DD2743-9D53-0449-2FA3-A2194A788354}"/>
                </a:ext>
              </a:extLst>
            </p:cNvPr>
            <p:cNvSpPr txBox="1"/>
            <p:nvPr/>
          </p:nvSpPr>
          <p:spPr>
            <a:xfrm>
              <a:off x="8204643" y="3923723"/>
              <a:ext cx="1612419" cy="86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Tvaresnis būdas investuoti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6B8EA096-5170-0B6E-9DFB-ABE17A841313}"/>
                </a:ext>
              </a:extLst>
            </p:cNvPr>
            <p:cNvSpPr txBox="1"/>
            <p:nvPr/>
          </p:nvSpPr>
          <p:spPr>
            <a:xfrm>
              <a:off x="10134318" y="3941345"/>
              <a:ext cx="1612419" cy="112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t-LT" sz="16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Tvaresnis būdas gauti finansinę grąžą</a:t>
              </a: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277078-AA83-7B54-C643-E4EC4E295DAB}"/>
                </a:ext>
              </a:extLst>
            </p:cNvPr>
            <p:cNvCxnSpPr>
              <a:cxnSpLocks/>
            </p:cNvCxnSpPr>
            <p:nvPr/>
          </p:nvCxnSpPr>
          <p:spPr>
            <a:xfrm>
              <a:off x="4215064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390AC2-27C4-76E4-A321-B365C4CA6222}"/>
                </a:ext>
              </a:extLst>
            </p:cNvPr>
            <p:cNvCxnSpPr>
              <a:cxnSpLocks/>
            </p:cNvCxnSpPr>
            <p:nvPr/>
          </p:nvCxnSpPr>
          <p:spPr>
            <a:xfrm>
              <a:off x="6138513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F93621-1916-CBB5-3FA5-0643BF0D7271}"/>
                </a:ext>
              </a:extLst>
            </p:cNvPr>
            <p:cNvCxnSpPr>
              <a:cxnSpLocks/>
            </p:cNvCxnSpPr>
            <p:nvPr/>
          </p:nvCxnSpPr>
          <p:spPr>
            <a:xfrm>
              <a:off x="8009326" y="2926774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B4366F9-92C6-7D52-E2D2-F135139C8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009716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851499B-DE62-6B37-7DF2-6A67355F69BA}"/>
                </a:ext>
              </a:extLst>
            </p:cNvPr>
            <p:cNvCxnSpPr>
              <a:cxnSpLocks/>
            </p:cNvCxnSpPr>
            <p:nvPr/>
          </p:nvCxnSpPr>
          <p:spPr>
            <a:xfrm>
              <a:off x="11871341" y="2944396"/>
              <a:ext cx="0" cy="3040338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CAC607-8630-C2AC-8E77-5E7871048E31}"/>
              </a:ext>
            </a:extLst>
          </p:cNvPr>
          <p:cNvSpPr txBox="1">
            <a:spLocks/>
          </p:cNvSpPr>
          <p:nvPr/>
        </p:nvSpPr>
        <p:spPr>
          <a:xfrm>
            <a:off x="840331" y="437240"/>
            <a:ext cx="10511338" cy="1122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„AUGA“ ateitis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2715B3-15F8-E038-AE87-2F1047FCD7BB}"/>
              </a:ext>
            </a:extLst>
          </p:cNvPr>
          <p:cNvSpPr txBox="1"/>
          <p:nvPr/>
        </p:nvSpPr>
        <p:spPr>
          <a:xfrm>
            <a:off x="935570" y="998483"/>
            <a:ext cx="5126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1" dirty="0">
                <a:solidFill>
                  <a:srgbClr val="00B05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Maistas be kainos gamtai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39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863E45-2D60-AF76-4039-E6F2ECE345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5E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11AE2-C186-0115-7D3C-82C784BBF801}"/>
              </a:ext>
            </a:extLst>
          </p:cNvPr>
          <p:cNvSpPr/>
          <p:nvPr/>
        </p:nvSpPr>
        <p:spPr>
          <a:xfrm>
            <a:off x="1141607" y="3104340"/>
            <a:ext cx="914400" cy="12348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CEF4E-6514-8C47-C3DB-54B51F6EB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23" y="-44244"/>
            <a:ext cx="1104969" cy="4581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E53ADD-63FC-0920-CF37-188039BC4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824" y="3104340"/>
            <a:ext cx="6771457" cy="548587"/>
          </a:xfrm>
        </p:spPr>
        <p:txBody>
          <a:bodyPr/>
          <a:lstStyle/>
          <a:p>
            <a:r>
              <a:rPr lang="lt-LT" sz="3600">
                <a:solidFill>
                  <a:schemeClr val="bg1"/>
                </a:solidFill>
              </a:rPr>
              <a:t>TVARAUS MAISTO</a:t>
            </a:r>
            <a:endParaRPr lang="en-LT" sz="360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81E557-E5B9-053C-D6C8-91274DF78FEF}"/>
              </a:ext>
            </a:extLst>
          </p:cNvPr>
          <p:cNvSpPr txBox="1">
            <a:spLocks/>
          </p:cNvSpPr>
          <p:nvPr/>
        </p:nvSpPr>
        <p:spPr>
          <a:xfrm>
            <a:off x="2315823" y="3587535"/>
            <a:ext cx="9119670" cy="9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800">
                <a:solidFill>
                  <a:schemeClr val="bg1"/>
                </a:solidFill>
              </a:rPr>
              <a:t>IR GYVENIMO BŪDO SINONIMAS</a:t>
            </a:r>
            <a:endParaRPr lang="en-LT" sz="3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4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289F0-CBB0-D773-CAE5-04221AC5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1F219A0-7BDA-49A6-3BE6-ECF26AA34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1257999"/>
            <a:ext cx="3846251" cy="2489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DF693-974F-E007-8961-549DEED8234D}"/>
              </a:ext>
            </a:extLst>
          </p:cNvPr>
          <p:cNvSpPr txBox="1"/>
          <p:nvPr/>
        </p:nvSpPr>
        <p:spPr>
          <a:xfrm>
            <a:off x="278293" y="3728033"/>
            <a:ext cx="10707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Žemės ūkio technologijų kūrėja ir tvaresnio ekologiško maisto gamintoja.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33411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13939-2A8B-F096-CD1C-75AEE933A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5A2F0EA-3751-5135-F71B-43591866125C}"/>
              </a:ext>
            </a:extLst>
          </p:cNvPr>
          <p:cNvSpPr txBox="1">
            <a:spLocks/>
          </p:cNvSpPr>
          <p:nvPr/>
        </p:nvSpPr>
        <p:spPr>
          <a:xfrm>
            <a:off x="123714" y="1586368"/>
            <a:ext cx="11739485" cy="3625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/>
              <a:ea typeface="Verdana"/>
              <a:cs typeface="Arial"/>
            </a:endParaRPr>
          </a:p>
          <a:p>
            <a:r>
              <a:rPr lang="lt-LT" dirty="0">
                <a:latin typeface="Arial"/>
                <a:ea typeface="Verdana"/>
                <a:cs typeface="Arial"/>
              </a:rPr>
              <a:t>Misija</a:t>
            </a:r>
            <a:r>
              <a:rPr lang="en-US" dirty="0">
                <a:latin typeface="Arial"/>
                <a:ea typeface="Verdana"/>
                <a:cs typeface="Arial"/>
              </a:rPr>
              <a:t> </a:t>
            </a:r>
          </a:p>
          <a:p>
            <a:r>
              <a:rPr lang="lt-LT" sz="3200" b="0" dirty="0">
                <a:latin typeface="Arial"/>
                <a:ea typeface="Verdana"/>
                <a:cs typeface="Arial"/>
              </a:rPr>
              <a:t>maistas be kainos gamtai.</a:t>
            </a:r>
          </a:p>
          <a:p>
            <a:endParaRPr lang="lt-LT" dirty="0">
              <a:latin typeface="Arial"/>
              <a:ea typeface="Verdana"/>
              <a:cs typeface="Arial"/>
            </a:endParaRPr>
          </a:p>
          <a:p>
            <a:r>
              <a:rPr lang="lt-LT" dirty="0">
                <a:latin typeface="Arial"/>
                <a:ea typeface="Verdana"/>
                <a:cs typeface="Arial"/>
              </a:rPr>
              <a:t>Vizija</a:t>
            </a:r>
          </a:p>
          <a:p>
            <a:r>
              <a:rPr lang="lt-LT" sz="3200" b="0" dirty="0">
                <a:latin typeface="Arial"/>
                <a:ea typeface="Verdana"/>
                <a:cs typeface="Arial"/>
              </a:rPr>
              <a:t>tvaraus maisto ir gyvenimo būdo sinonimas. </a:t>
            </a:r>
            <a:endParaRPr lang="en-US" sz="3200" b="0" dirty="0"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01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7520F7-7C14-563A-0C69-AD3FAE19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660E7FE-87E7-E474-0782-A122CD688929}"/>
              </a:ext>
            </a:extLst>
          </p:cNvPr>
          <p:cNvSpPr txBox="1">
            <a:spLocks/>
          </p:cNvSpPr>
          <p:nvPr/>
        </p:nvSpPr>
        <p:spPr>
          <a:xfrm>
            <a:off x="840932" y="838200"/>
            <a:ext cx="6793864" cy="11224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2CB34B"/>
              </a:buClr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Apie „AUGA </a:t>
            </a:r>
            <a:r>
              <a:rPr lang="en-US" dirty="0"/>
              <a:t>group</a:t>
            </a:r>
            <a:r>
              <a:rPr lang="lt-LT" dirty="0"/>
              <a:t>“</a:t>
            </a:r>
            <a:endParaRPr lang="en-LT" dirty="0"/>
          </a:p>
          <a:p>
            <a:endParaRPr lang="en-LT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07D41A82-F6E9-BC3D-321E-F20F04104F0C}"/>
              </a:ext>
            </a:extLst>
          </p:cNvPr>
          <p:cNvSpPr txBox="1">
            <a:spLocks/>
          </p:cNvSpPr>
          <p:nvPr/>
        </p:nvSpPr>
        <p:spPr>
          <a:xfrm>
            <a:off x="840331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2">
                    <a:lumMod val="75000"/>
                  </a:schemeClr>
                </a:solidFill>
              </a:rPr>
              <a:t>2022​ m. audituoti duomenys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72284329-3D83-B344-FD7C-1963403F810A}"/>
              </a:ext>
            </a:extLst>
          </p:cNvPr>
          <p:cNvGrpSpPr/>
          <p:nvPr/>
        </p:nvGrpSpPr>
        <p:grpSpPr>
          <a:xfrm>
            <a:off x="711737" y="1690597"/>
            <a:ext cx="7049434" cy="4354164"/>
            <a:chOff x="9357" y="1041012"/>
            <a:chExt cx="5645304" cy="412710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DCD4BB-8E3F-0202-0CD9-B786C3A70721}"/>
                </a:ext>
              </a:extLst>
            </p:cNvPr>
            <p:cNvSpPr txBox="1"/>
            <p:nvPr/>
          </p:nvSpPr>
          <p:spPr>
            <a:xfrm>
              <a:off x="9357" y="1041738"/>
              <a:ext cx="2129450" cy="125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Didžiausia</a:t>
              </a:r>
              <a:r>
                <a:rPr lang="en-US" sz="2000" b="1" dirty="0"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vertikaliai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integruota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ekologi</a:t>
              </a:r>
              <a:r>
                <a:rPr lang="lt-L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ško</a:t>
              </a:r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 maisto bendrovė Europoje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20ADAB-272C-8274-82A7-FB0D3810B662}"/>
                </a:ext>
              </a:extLst>
            </p:cNvPr>
            <p:cNvSpPr txBox="1"/>
            <p:nvPr/>
          </p:nvSpPr>
          <p:spPr>
            <a:xfrm>
              <a:off x="2226946" y="1041012"/>
              <a:ext cx="149940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>
                  <a:latin typeface="Arial" panose="020B0604020202020204" pitchFamily="34" charset="0"/>
                  <a:cs typeface="Arial" panose="020B0604020202020204" pitchFamily="34" charset="0"/>
                </a:rPr>
                <a:t>Įsteigta</a:t>
              </a:r>
            </a:p>
            <a:p>
              <a:pPr algn="ctr"/>
              <a:r>
                <a:rPr lang="lt-LT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US" sz="2800">
                <a:ln w="19050">
                  <a:solidFill>
                    <a:srgbClr val="2BB14A"/>
                  </a:solidFill>
                </a:ln>
                <a:solidFill>
                  <a:srgbClr val="2BB14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533342-DFBD-C119-EA99-395E241430E4}"/>
                </a:ext>
              </a:extLst>
            </p:cNvPr>
            <p:cNvSpPr txBox="1"/>
            <p:nvPr/>
          </p:nvSpPr>
          <p:spPr>
            <a:xfrm>
              <a:off x="3726346" y="1043304"/>
              <a:ext cx="1769497" cy="1196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List</a:t>
              </a:r>
              <a:r>
                <a:rPr lang="lt-LT" sz="2000">
                  <a:latin typeface="Arial" panose="020B0604020202020204" pitchFamily="34" charset="0"/>
                  <a:cs typeface="Arial" panose="020B0604020202020204" pitchFamily="34" charset="0"/>
                </a:rPr>
                <a:t>inguojama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Nasdaq</a:t>
              </a:r>
            </a:p>
            <a:p>
              <a:pPr algn="ctr"/>
              <a:r>
                <a:rPr lang="en-US" sz="280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Vilnius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B2852B-4081-0357-AE6A-0ADF8E639C7E}"/>
                </a:ext>
              </a:extLst>
            </p:cNvPr>
            <p:cNvSpPr txBox="1"/>
            <p:nvPr/>
          </p:nvSpPr>
          <p:spPr>
            <a:xfrm>
              <a:off x="2202537" y="2709548"/>
              <a:ext cx="149940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800" dirty="0">
                  <a:ln w="19050">
                    <a:solidFill>
                      <a:srgbClr val="2BB14A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2800" dirty="0">
                  <a:ln w="19050">
                    <a:solidFill>
                      <a:srgbClr val="2BB14A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lt-LT" sz="2800" dirty="0">
                <a:ln w="19050">
                  <a:solidFill>
                    <a:srgbClr val="2BB14A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darbuotojai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6E41FDB7-ACAB-39EB-5B99-65C765B1688C}"/>
                </a:ext>
              </a:extLst>
            </p:cNvPr>
            <p:cNvGrpSpPr/>
            <p:nvPr/>
          </p:nvGrpSpPr>
          <p:grpSpPr>
            <a:xfrm>
              <a:off x="3517702" y="2711488"/>
              <a:ext cx="2136959" cy="787663"/>
              <a:chOff x="5025679" y="3101283"/>
              <a:chExt cx="2136959" cy="78766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D72B7BB-7BD9-2E72-4581-9C7D72289B9F}"/>
                  </a:ext>
                </a:extLst>
              </p:cNvPr>
              <p:cNvSpPr txBox="1"/>
              <p:nvPr/>
            </p:nvSpPr>
            <p:spPr>
              <a:xfrm>
                <a:off x="5025679" y="3101283"/>
                <a:ext cx="1948761" cy="787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t-LT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lt-LT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80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lt-LT" sz="2800" b="1">
                  <a:ln w="19050">
                    <a:solidFill>
                      <a:schemeClr val="tx1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lt-LT" sz="2000">
                    <a:latin typeface="Arial" panose="020B0604020202020204" pitchFamily="34" charset="0"/>
                    <a:cs typeface="Arial" panose="020B0604020202020204" pitchFamily="34" charset="0"/>
                  </a:rPr>
                  <a:t>     dirbamos žemės</a:t>
                </a:r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F704341-84F6-ACCA-C0DD-AA6E07E473C5}"/>
                  </a:ext>
                </a:extLst>
              </p:cNvPr>
              <p:cNvSpPr txBox="1"/>
              <p:nvPr/>
            </p:nvSpPr>
            <p:spPr>
              <a:xfrm>
                <a:off x="6248238" y="3111927"/>
                <a:ext cx="914400" cy="437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tūkst.</a:t>
                </a:r>
              </a:p>
              <a:p>
                <a:r>
                  <a:rPr lang="lt-LT" sz="1200" b="1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</a:t>
                </a:r>
                <a:endParaRPr lang="en-US" sz="1200" b="1"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FD44B6-180C-4682-94C0-2892D19963AE}"/>
                </a:ext>
              </a:extLst>
            </p:cNvPr>
            <p:cNvSpPr txBox="1"/>
            <p:nvPr/>
          </p:nvSpPr>
          <p:spPr>
            <a:xfrm>
              <a:off x="9358" y="2693663"/>
              <a:ext cx="2129450" cy="787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n w="19050">
                    <a:solidFill>
                      <a:srgbClr val="2BB14A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lt-LT" sz="2800" dirty="0">
                  <a:ln w="19050">
                    <a:solidFill>
                      <a:srgbClr val="2BB14A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</a:t>
              </a:r>
              <a:endParaRPr lang="en-US" sz="2000" dirty="0">
                <a:ln w="19050">
                  <a:solidFill>
                    <a:srgbClr val="2BB14A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lt-LT" sz="2000" dirty="0">
                  <a:latin typeface="Arial" panose="020B0604020202020204" pitchFamily="34" charset="0"/>
                  <a:cs typeface="Arial" panose="020B0604020202020204" pitchFamily="34" charset="0"/>
                </a:rPr>
                <a:t>verslo segmentai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30">
              <a:extLst>
                <a:ext uri="{FF2B5EF4-FFF2-40B4-BE49-F238E27FC236}">
                  <a16:creationId xmlns:a16="http://schemas.microsoft.com/office/drawing/2014/main" id="{AA26A081-66F9-3FFF-EC9C-E24B9926EA10}"/>
                </a:ext>
              </a:extLst>
            </p:cNvPr>
            <p:cNvGrpSpPr/>
            <p:nvPr/>
          </p:nvGrpSpPr>
          <p:grpSpPr>
            <a:xfrm>
              <a:off x="815670" y="4090424"/>
              <a:ext cx="2138266" cy="787663"/>
              <a:chOff x="8300498" y="2789456"/>
              <a:chExt cx="2138266" cy="78766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2B3F6A4-7B72-9FD0-1CB3-1CF5C9972A95}"/>
                  </a:ext>
                </a:extLst>
              </p:cNvPr>
              <p:cNvSpPr txBox="1"/>
              <p:nvPr/>
            </p:nvSpPr>
            <p:spPr>
              <a:xfrm>
                <a:off x="8300498" y="2789456"/>
                <a:ext cx="2129450" cy="787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r>
                  <a:rPr lang="lt-LT" sz="28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8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:r>
                  <a:rPr lang="lt-LT" sz="20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lt-L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pajamų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762755B-F37C-0C87-E397-9C1977D00922}"/>
                  </a:ext>
                </a:extLst>
              </p:cNvPr>
              <p:cNvSpPr txBox="1"/>
              <p:nvPr/>
            </p:nvSpPr>
            <p:spPr>
              <a:xfrm>
                <a:off x="9558262" y="2816025"/>
                <a:ext cx="880502" cy="437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200" b="1" dirty="0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mln.</a:t>
                </a:r>
                <a:endParaRPr lang="en-US" sz="1200" b="1" dirty="0"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b="1" dirty="0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EUR</a:t>
                </a:r>
              </a:p>
            </p:txBody>
          </p:sp>
        </p:grpSp>
        <p:grpSp>
          <p:nvGrpSpPr>
            <p:cNvPr id="30" name="Group 31">
              <a:extLst>
                <a:ext uri="{FF2B5EF4-FFF2-40B4-BE49-F238E27FC236}">
                  <a16:creationId xmlns:a16="http://schemas.microsoft.com/office/drawing/2014/main" id="{4B65561D-F817-0A7E-B9B5-27916B656036}"/>
                </a:ext>
              </a:extLst>
            </p:cNvPr>
            <p:cNvGrpSpPr/>
            <p:nvPr/>
          </p:nvGrpSpPr>
          <p:grpSpPr>
            <a:xfrm>
              <a:off x="2848725" y="4088731"/>
              <a:ext cx="1857236" cy="1079390"/>
              <a:chOff x="4140764" y="4430367"/>
              <a:chExt cx="1857236" cy="107939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20493D3-28F6-3C54-1CC9-618BA8616BF6}"/>
                  </a:ext>
                </a:extLst>
              </p:cNvPr>
              <p:cNvSpPr txBox="1"/>
              <p:nvPr/>
            </p:nvSpPr>
            <p:spPr>
              <a:xfrm>
                <a:off x="4140764" y="4430367"/>
                <a:ext cx="1663004" cy="1079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t-LT" sz="2800" dirty="0">
                    <a:ln w="19050">
                      <a:solidFill>
                        <a:srgbClr val="2BB14A"/>
                      </a:solidFill>
                    </a:ln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66</a:t>
                </a:r>
                <a:endParaRPr lang="lt-LT" sz="2000" dirty="0">
                  <a:ln w="19050">
                    <a:solidFill>
                      <a:srgbClr val="2BB14A"/>
                    </a:solidFill>
                  </a:ln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lt-LT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 pajamų sudaro eksportas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A49E3E8-F927-D172-2486-32E1E4AD14A0}"/>
                  </a:ext>
                </a:extLst>
              </p:cNvPr>
              <p:cNvSpPr txBox="1"/>
              <p:nvPr/>
            </p:nvSpPr>
            <p:spPr>
              <a:xfrm>
                <a:off x="5083600" y="4619242"/>
                <a:ext cx="914400" cy="262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t-LT" sz="1200" b="1" dirty="0">
                    <a:solidFill>
                      <a:srgbClr val="2BB14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proc.</a:t>
                </a:r>
                <a:endParaRPr lang="en-US" sz="1200" b="1" dirty="0">
                  <a:solidFill>
                    <a:srgbClr val="2BB14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8" name="Picture 7" descr="A diagram of different types of products&#10;&#10;Description automatically generated">
            <a:extLst>
              <a:ext uri="{FF2B5EF4-FFF2-40B4-BE49-F238E27FC236}">
                <a16:creationId xmlns:a16="http://schemas.microsoft.com/office/drawing/2014/main" id="{634F531F-E458-BADA-2496-7C41F47E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917" y="1659632"/>
            <a:ext cx="4989586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7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augalas, žolelė, žolė, Eterinio aliejaus augalai&#10;&#10;Automatiškai sugeneruotas aprašymas">
            <a:extLst>
              <a:ext uri="{FF2B5EF4-FFF2-40B4-BE49-F238E27FC236}">
                <a16:creationId xmlns:a16="http://schemas.microsoft.com/office/drawing/2014/main" id="{3C4BE657-FB1F-6C7B-5B32-3B096F87D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8383"/>
          <a:stretch/>
        </p:blipFill>
        <p:spPr>
          <a:xfrm>
            <a:off x="5167901" y="1552135"/>
            <a:ext cx="6558993" cy="4219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lt-LT" dirty="0"/>
              <a:t>Augalininkystė</a:t>
            </a:r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199" y="1552135"/>
            <a:ext cx="4226961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38 500 ha 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žemės ūkyje bendrovė augina ekologiškus kviečius, ankštines kultūras, rapsus, cukrinius runkelius, daržoves.</a:t>
            </a:r>
          </a:p>
          <a:p>
            <a:endParaRPr lang="lt-LT" sz="2000" b="0" dirty="0">
              <a:highlight>
                <a:srgbClr val="FFFFFF"/>
              </a:highlight>
            </a:endParaRPr>
          </a:p>
          <a:p>
            <a:r>
              <a:rPr lang="lt-LT" sz="2000" b="0" dirty="0">
                <a:highlight>
                  <a:srgbClr val="FFFFFF"/>
                </a:highlight>
              </a:rPr>
              <a:t>Parduota </a:t>
            </a:r>
            <a:r>
              <a:rPr lang="lt-LT" sz="2000" dirty="0">
                <a:solidFill>
                  <a:srgbClr val="00B050"/>
                </a:solidFill>
                <a:highlight>
                  <a:srgbClr val="FFFFFF"/>
                </a:highlight>
              </a:rPr>
              <a:t>86 000 t </a:t>
            </a:r>
            <a:r>
              <a:rPr lang="lt-LT" sz="2000" b="0" dirty="0">
                <a:highlight>
                  <a:srgbClr val="FFFFFF"/>
                </a:highlight>
              </a:rPr>
              <a:t>augalininkystės produkcijos.</a:t>
            </a:r>
          </a:p>
          <a:p>
            <a:endParaRPr lang="lt-LT" sz="2000" b="0" dirty="0">
              <a:highlight>
                <a:srgbClr val="FFFFFF"/>
              </a:highlight>
            </a:endParaRPr>
          </a:p>
          <a:p>
            <a:r>
              <a:rPr lang="lt-LT" sz="2000" b="0" dirty="0">
                <a:highlight>
                  <a:srgbClr val="FFFFFF"/>
                </a:highlight>
              </a:rPr>
              <a:t>Siekdama užtikrinti </a:t>
            </a:r>
            <a:r>
              <a:rPr lang="lt-LT" sz="2000" dirty="0" err="1">
                <a:solidFill>
                  <a:srgbClr val="00B050"/>
                </a:solidFill>
                <a:highlight>
                  <a:srgbClr val="FFFFFF"/>
                </a:highlight>
              </a:rPr>
              <a:t>tvar</a:t>
            </a:r>
            <a:r>
              <a:rPr lang="en-US" sz="2000" dirty="0" err="1">
                <a:solidFill>
                  <a:srgbClr val="00B050"/>
                </a:solidFill>
                <a:highlight>
                  <a:srgbClr val="FFFFFF"/>
                </a:highlight>
              </a:rPr>
              <a:t>umo</a:t>
            </a:r>
            <a:r>
              <a:rPr lang="en-US" sz="2000" dirty="0">
                <a:solidFill>
                  <a:srgbClr val="00B050"/>
                </a:solidFill>
                <a:highlight>
                  <a:srgbClr val="FFFFFF"/>
                </a:highlight>
              </a:rPr>
              <a:t> </a:t>
            </a:r>
            <a:r>
              <a:rPr lang="en-US" sz="2000" dirty="0" err="1">
                <a:solidFill>
                  <a:srgbClr val="00B050"/>
                </a:solidFill>
                <a:highlight>
                  <a:srgbClr val="FFFFFF"/>
                </a:highlight>
              </a:rPr>
              <a:t>praktikas</a:t>
            </a:r>
            <a:r>
              <a:rPr lang="en-US" sz="2000" b="0" dirty="0">
                <a:highlight>
                  <a:srgbClr val="FFFFFF"/>
                </a:highlight>
              </a:rPr>
              <a:t>, </a:t>
            </a:r>
            <a:r>
              <a:rPr lang="lt-LT" sz="2000" b="0" dirty="0">
                <a:highlight>
                  <a:srgbClr val="FFFFFF"/>
                </a:highlight>
              </a:rPr>
              <a:t>bendrovė taiko </a:t>
            </a:r>
            <a:r>
              <a:rPr lang="en-US" sz="2000" b="0" dirty="0" err="1">
                <a:highlight>
                  <a:srgbClr val="FFFFFF"/>
                </a:highlight>
              </a:rPr>
              <a:t>regeneracin</a:t>
            </a:r>
            <a:r>
              <a:rPr lang="lt-LT" sz="2000" b="0" dirty="0">
                <a:highlight>
                  <a:srgbClr val="FFFFFF"/>
                </a:highlight>
              </a:rPr>
              <a:t>ę sėjomainą, </a:t>
            </a:r>
            <a:r>
              <a:rPr lang="lt-LT" sz="2000" b="0" dirty="0" err="1">
                <a:highlight>
                  <a:srgbClr val="FFFFFF"/>
                </a:highlight>
              </a:rPr>
              <a:t>bearimines</a:t>
            </a:r>
            <a:r>
              <a:rPr lang="lt-LT" sz="2000" b="0" dirty="0">
                <a:highlight>
                  <a:srgbClr val="FFFFFF"/>
                </a:highlight>
              </a:rPr>
              <a:t> technologijas ir inovatyvią žemės ūkio techniką.</a:t>
            </a:r>
            <a:endParaRPr lang="lt-LT" sz="2000" b="0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8D5FE54-F6F1-9DF2-4575-E69393A8D73E}"/>
              </a:ext>
            </a:extLst>
          </p:cNvPr>
          <p:cNvSpPr txBox="1">
            <a:spLocks/>
          </p:cNvSpPr>
          <p:nvPr/>
        </p:nvSpPr>
        <p:spPr>
          <a:xfrm>
            <a:off x="840331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2022​ m. audituoti duomenys</a:t>
            </a:r>
          </a:p>
        </p:txBody>
      </p:sp>
    </p:spTree>
    <p:extLst>
      <p:ext uri="{BB962C8B-B14F-4D97-AF65-F5344CB8AC3E}">
        <p14:creationId xmlns:p14="http://schemas.microsoft.com/office/powerpoint/2010/main" val="226856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ws stand in a grassy field&#10;&#10;Description automatically generated with low confidence">
            <a:extLst>
              <a:ext uri="{FF2B5EF4-FFF2-40B4-BE49-F238E27FC236}">
                <a16:creationId xmlns:a16="http://schemas.microsoft.com/office/drawing/2014/main" id="{D78A4BDF-9B34-67C1-21C9-CC452E14F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/>
        </p:blipFill>
        <p:spPr>
          <a:xfrm>
            <a:off x="5167901" y="1552135"/>
            <a:ext cx="6558994" cy="42192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/>
          <a:lstStyle/>
          <a:p>
            <a:r>
              <a:rPr lang="lt-LT" dirty="0"/>
              <a:t>Pienininkystė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38199" y="1552135"/>
            <a:ext cx="3954476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3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 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400</a:t>
            </a:r>
            <a:r>
              <a:rPr lang="en-US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pieninių karvių.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solidFill>
                  <a:schemeClr val="tx1"/>
                </a:solidFill>
                <a:highlight>
                  <a:srgbClr val="FFFFFF"/>
                </a:highlight>
              </a:rPr>
              <a:t>Parduota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 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2</a:t>
            </a:r>
            <a:r>
              <a:rPr lang="lt-LT" sz="2000" dirty="0">
                <a:solidFill>
                  <a:srgbClr val="2EB34D"/>
                </a:solidFill>
                <a:highlight>
                  <a:srgbClr val="FFFFFF"/>
                </a:highlight>
              </a:rPr>
              <a:t>6 600</a:t>
            </a:r>
            <a:r>
              <a:rPr lang="en-US" sz="2000" dirty="0">
                <a:solidFill>
                  <a:srgbClr val="2EB34D"/>
                </a:solidFill>
                <a:highlight>
                  <a:srgbClr val="FFFFFF"/>
                </a:highlight>
              </a:rPr>
              <a:t> t</a:t>
            </a:r>
            <a:r>
              <a:rPr lang="en-US" sz="2000" b="0" dirty="0">
                <a:highlight>
                  <a:srgbClr val="FFFFFF"/>
                </a:highlight>
              </a:rPr>
              <a:t> </a:t>
            </a:r>
            <a:r>
              <a:rPr lang="lt-LT" sz="2000" b="0" dirty="0">
                <a:highlight>
                  <a:srgbClr val="FFFFFF"/>
                </a:highlight>
              </a:rPr>
              <a:t>pieno.</a:t>
            </a:r>
            <a:endParaRPr lang="en-US" sz="2000" b="0" dirty="0">
              <a:highlight>
                <a:srgbClr val="FFFFFF"/>
              </a:highlight>
            </a:endParaRP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highlight>
                  <a:srgbClr val="FFFFFF"/>
                </a:highlight>
              </a:rPr>
              <a:t>Karvių pašarų pagrindą sudaro daugiametės ankštinės žolės.</a:t>
            </a:r>
          </a:p>
          <a:p>
            <a:pPr>
              <a:buClr>
                <a:srgbClr val="00B050"/>
              </a:buClr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highlight>
                  <a:srgbClr val="FFFFFF"/>
                </a:highlight>
              </a:rPr>
              <a:t>Gyvulininkystės atliekos naudojamos kaip organinės trąšos, taikant uždaro ciklo ekologinio ūkininkavimo modelį.</a:t>
            </a:r>
          </a:p>
          <a:p>
            <a:pPr>
              <a:buClr>
                <a:srgbClr val="00B050"/>
              </a:buClr>
            </a:pPr>
            <a:endParaRPr lang="lt-LT" sz="2000" b="0" dirty="0">
              <a:highlight>
                <a:srgbClr val="FFFFFF"/>
              </a:highlight>
            </a:endParaRPr>
          </a:p>
          <a:p>
            <a:pPr>
              <a:buClr>
                <a:srgbClr val="00B050"/>
              </a:buClr>
            </a:pPr>
            <a:r>
              <a:rPr lang="lt-LT" sz="2000" b="0" dirty="0">
                <a:highlight>
                  <a:srgbClr val="FFFFFF"/>
                </a:highlight>
              </a:rPr>
              <a:t>Mėšlas naudojamas </a:t>
            </a:r>
            <a:r>
              <a:rPr lang="lt-LT" sz="2000" b="0" dirty="0" err="1">
                <a:highlight>
                  <a:srgbClr val="FFFFFF"/>
                </a:highlight>
              </a:rPr>
              <a:t>biometanui</a:t>
            </a:r>
            <a:r>
              <a:rPr lang="lt-LT" sz="2000" b="0" dirty="0">
                <a:highlight>
                  <a:srgbClr val="FFFFFF"/>
                </a:highlight>
              </a:rPr>
              <a:t> gaminti.</a:t>
            </a:r>
            <a:endParaRPr lang="en-GB" sz="200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0902CFC-E99C-5BCD-0407-047C9ABD0366}"/>
              </a:ext>
            </a:extLst>
          </p:cNvPr>
          <p:cNvSpPr txBox="1">
            <a:spLocks/>
          </p:cNvSpPr>
          <p:nvPr/>
        </p:nvSpPr>
        <p:spPr>
          <a:xfrm>
            <a:off x="840331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2022​ m. audituoti duomenys</a:t>
            </a:r>
          </a:p>
        </p:txBody>
      </p:sp>
    </p:spTree>
    <p:extLst>
      <p:ext uri="{BB962C8B-B14F-4D97-AF65-F5344CB8AC3E}">
        <p14:creationId xmlns:p14="http://schemas.microsoft.com/office/powerpoint/2010/main" val="43381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56147-9921-456B-695F-B5C4112C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/>
          <a:stretch/>
        </p:blipFill>
        <p:spPr bwMode="auto">
          <a:xfrm>
            <a:off x="5167900" y="1552135"/>
            <a:ext cx="6558993" cy="40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DAD1F-7064-50B9-2743-30787B50F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0331" y="429650"/>
            <a:ext cx="10511338" cy="1122485"/>
          </a:xfrm>
        </p:spPr>
        <p:txBody>
          <a:bodyPr>
            <a:normAutofit/>
          </a:bodyPr>
          <a:lstStyle/>
          <a:p>
            <a:r>
              <a:rPr lang="lt-LT" dirty="0"/>
              <a:t>Grybų auginimas</a:t>
            </a:r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1D8AD9-58D3-7A4E-DEFD-FAC74801646E}"/>
              </a:ext>
            </a:extLst>
          </p:cNvPr>
          <p:cNvSpPr txBox="1">
            <a:spLocks/>
          </p:cNvSpPr>
          <p:nvPr/>
        </p:nvSpPr>
        <p:spPr>
          <a:xfrm>
            <a:off x="840331" y="1552135"/>
            <a:ext cx="3952345" cy="457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kern="1200" cap="none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lt-LT" sz="2000" b="0" i="0" u="none" strike="noStrike" dirty="0">
                <a:effectLst/>
              </a:rPr>
              <a:t>Per metus įmonė užaugina apie </a:t>
            </a:r>
            <a:r>
              <a:rPr lang="lt-LT" sz="2000" i="0" u="none" strike="noStrike" dirty="0">
                <a:solidFill>
                  <a:srgbClr val="00B050"/>
                </a:solidFill>
                <a:effectLst/>
              </a:rPr>
              <a:t>12 000</a:t>
            </a:r>
            <a:r>
              <a:rPr lang="lt-LT" sz="2000" b="0" i="0" u="none" strike="noStrike" dirty="0">
                <a:effectLst/>
              </a:rPr>
              <a:t> </a:t>
            </a:r>
            <a:r>
              <a:rPr lang="lt-LT" sz="2000" i="0" u="none" strike="noStrike" dirty="0">
                <a:solidFill>
                  <a:srgbClr val="00B050"/>
                </a:solidFill>
                <a:effectLst/>
              </a:rPr>
              <a:t>t </a:t>
            </a:r>
            <a:r>
              <a:rPr lang="lt-LT" sz="2000" b="0" i="0" u="none" strike="noStrike" dirty="0">
                <a:solidFill>
                  <a:schemeClr val="tx1"/>
                </a:solidFill>
                <a:effectLst/>
              </a:rPr>
              <a:t>grybų.</a:t>
            </a:r>
          </a:p>
          <a:p>
            <a:pPr algn="l" rtl="0" fontAlgn="base"/>
            <a:endParaRPr lang="lt-LT" sz="2000" b="0" dirty="0">
              <a:solidFill>
                <a:schemeClr val="tx1"/>
              </a:solidFill>
            </a:endParaRPr>
          </a:p>
          <a:p>
            <a:pPr algn="l" rtl="0" fontAlgn="base"/>
            <a:r>
              <a:rPr lang="lt-LT" sz="2000" b="0" i="0" u="none" strike="noStrike" dirty="0">
                <a:solidFill>
                  <a:schemeClr val="tx1"/>
                </a:solidFill>
                <a:effectLst/>
              </a:rPr>
              <a:t>Parduota </a:t>
            </a:r>
            <a:r>
              <a:rPr lang="lt-LT" sz="2000" i="0" u="none" strike="noStrike" dirty="0">
                <a:solidFill>
                  <a:srgbClr val="00B050"/>
                </a:solidFill>
                <a:effectLst/>
              </a:rPr>
              <a:t>11 500 t </a:t>
            </a:r>
            <a:r>
              <a:rPr lang="lt-LT" sz="2000" b="0" i="0" u="none" strike="noStrike" dirty="0">
                <a:solidFill>
                  <a:schemeClr val="tx1"/>
                </a:solidFill>
                <a:effectLst/>
              </a:rPr>
              <a:t>grybų.</a:t>
            </a:r>
            <a:endParaRPr lang="lt-LT" sz="2000" i="0" u="none" strike="noStrike" dirty="0">
              <a:solidFill>
                <a:srgbClr val="00B050"/>
              </a:solidFill>
              <a:effectLst/>
            </a:endParaRPr>
          </a:p>
          <a:p>
            <a:pPr algn="l" rtl="0" fontAlgn="base"/>
            <a:endParaRPr lang="lt-LT" sz="2000" b="0" dirty="0"/>
          </a:p>
          <a:p>
            <a:pPr algn="l" rtl="0" fontAlgn="base"/>
            <a:r>
              <a:rPr lang="lt-LT" sz="2000" b="0" i="0" u="none" strike="noStrike" dirty="0">
                <a:effectLst/>
              </a:rPr>
              <a:t>„Baltic </a:t>
            </a:r>
            <a:r>
              <a:rPr lang="lt-LT" sz="2000" b="0" i="0" u="none" strike="noStrike" dirty="0" err="1">
                <a:effectLst/>
              </a:rPr>
              <a:t>Champs</a:t>
            </a:r>
            <a:r>
              <a:rPr lang="lt-LT" sz="2000" b="0" i="0" u="none" strike="noStrike" dirty="0">
                <a:effectLst/>
              </a:rPr>
              <a:t>“ dukterinė „AUGA </a:t>
            </a:r>
            <a:r>
              <a:rPr lang="lt-LT" sz="2000" b="0" i="0" u="none" strike="noStrike" dirty="0" err="1">
                <a:effectLst/>
              </a:rPr>
              <a:t>group</a:t>
            </a:r>
            <a:r>
              <a:rPr lang="lt-LT" sz="2000" b="0" i="0" u="none" strike="noStrike" dirty="0">
                <a:effectLst/>
              </a:rPr>
              <a:t>“ įmonė, yra didžiausia grybų augintoja Baltijos regione. </a:t>
            </a:r>
          </a:p>
          <a:p>
            <a:pPr algn="l" rtl="0" fontAlgn="base"/>
            <a:endParaRPr lang="lt-LT" sz="2000" b="0" dirty="0"/>
          </a:p>
          <a:p>
            <a:pPr algn="l" rtl="0" fontAlgn="base"/>
            <a:r>
              <a:rPr lang="lt-LT" sz="2000" b="0" i="0" u="none" strike="noStrike" dirty="0">
                <a:effectLst/>
              </a:rPr>
              <a:t>Produkcija daugiausia eksportuojama į Švediją, Daniją, Norvegiją, Latviją ir Estiją. ​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C1D6075-B00C-2CA0-228E-20049CE298F3}"/>
              </a:ext>
            </a:extLst>
          </p:cNvPr>
          <p:cNvSpPr txBox="1">
            <a:spLocks/>
          </p:cNvSpPr>
          <p:nvPr/>
        </p:nvSpPr>
        <p:spPr>
          <a:xfrm>
            <a:off x="840331" y="6484626"/>
            <a:ext cx="10511337" cy="23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2022​ m. audituoti duomenys</a:t>
            </a:r>
          </a:p>
        </p:txBody>
      </p:sp>
    </p:spTree>
    <p:extLst>
      <p:ext uri="{BB962C8B-B14F-4D97-AF65-F5344CB8AC3E}">
        <p14:creationId xmlns:p14="http://schemas.microsoft.com/office/powerpoint/2010/main" val="2344159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C3ED1-082D-1964-42EF-5B5D5FF5A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341" y="948702"/>
            <a:ext cx="5602596" cy="1130464"/>
          </a:xfrm>
        </p:spPr>
        <p:txBody>
          <a:bodyPr>
            <a:noAutofit/>
          </a:bodyPr>
          <a:lstStyle/>
          <a:p>
            <a:r>
              <a:rPr lang="lt-LT" sz="3600" dirty="0"/>
              <a:t>Kasdieniai produktai vartotojams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BD81A-5112-6BCA-DCFB-ABFD0CEFDD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341" y="2375935"/>
            <a:ext cx="5257659" cy="31499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r>
              <a:rPr lang="lt-LT" dirty="0">
                <a:solidFill>
                  <a:schemeClr val="tx1"/>
                </a:solidFill>
              </a:rPr>
              <a:t>Pagrindiniai kasdienio vartojimo maisto produktai: pienas, kefyras, varškė, grietinė, avižiniai dribsniai, kiaušiniai. Numatoma tolimesnė plėtra.</a:t>
            </a:r>
          </a:p>
          <a:p>
            <a:pPr marL="342900" indent="-34290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lt-LT" dirty="0"/>
              <a:t>Pagaminta tik iš ekologiškų žaliavų, užaugintų „AUGA“ ūkiuose, kurie laikosi tvarių ūkininkavimo praktikų.</a:t>
            </a:r>
          </a:p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r>
              <a:rPr lang="lt-LT" b="1" dirty="0">
                <a:solidFill>
                  <a:srgbClr val="00B050"/>
                </a:solidFill>
              </a:rPr>
              <a:t>Nauja maisto produktų kategorija.</a:t>
            </a:r>
          </a:p>
          <a:p>
            <a:pPr marL="285750" indent="-285750">
              <a:buClr>
                <a:srgbClr val="55C15C"/>
              </a:buClr>
              <a:buFont typeface="Arial" panose="020B0604020202020204" pitchFamily="34" charset="0"/>
              <a:buChar char="•"/>
            </a:pPr>
            <a:endParaRPr lang="lt-LT" b="1" dirty="0">
              <a:solidFill>
                <a:srgbClr val="00B050"/>
              </a:solidFill>
            </a:endParaRPr>
          </a:p>
          <a:p>
            <a:pPr>
              <a:buClr>
                <a:srgbClr val="55C15C"/>
              </a:buClr>
            </a:pPr>
            <a:endParaRPr lang="lt-LT" sz="1400" b="0" dirty="0">
              <a:solidFill>
                <a:srgbClr val="414042"/>
              </a:solidFill>
            </a:endParaRPr>
          </a:p>
          <a:p>
            <a:pPr>
              <a:buClr>
                <a:srgbClr val="55C15C"/>
              </a:buClr>
            </a:pPr>
            <a:endParaRPr lang="lt-LT" sz="900" b="0" dirty="0">
              <a:solidFill>
                <a:srgbClr val="414042"/>
              </a:solidFill>
            </a:endParaRPr>
          </a:p>
          <a:p>
            <a:pPr>
              <a:buClr>
                <a:srgbClr val="55C15C"/>
              </a:buClr>
            </a:pPr>
            <a:endParaRPr lang="lt-LT" sz="900" dirty="0">
              <a:solidFill>
                <a:srgbClr val="41404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84FED-0202-0446-A089-E1F53FFD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2EA39FFB-D419-58D2-FF75-7D33217DB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937" y="1059371"/>
            <a:ext cx="5501640" cy="5284611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143093D-BFDF-BC8C-5C0E-B13A35065ADF}"/>
              </a:ext>
            </a:extLst>
          </p:cNvPr>
          <p:cNvSpPr txBox="1">
            <a:spLocks/>
          </p:cNvSpPr>
          <p:nvPr/>
        </p:nvSpPr>
        <p:spPr>
          <a:xfrm>
            <a:off x="6566713" y="5525854"/>
            <a:ext cx="5501640" cy="361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sz="2000" b="1" kern="1200" cap="none" baseline="0">
                <a:solidFill>
                  <a:srgbClr val="2BB14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3200" b="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misija be kainos gamtai</a:t>
            </a:r>
            <a:endParaRPr lang="en-US" sz="3200" b="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D31C9C-F938-7167-9BCD-1F9911823A52}"/>
              </a:ext>
            </a:extLst>
          </p:cNvPr>
          <p:cNvSpPr txBox="1">
            <a:spLocks/>
          </p:cNvSpPr>
          <p:nvPr/>
        </p:nvSpPr>
        <p:spPr>
          <a:xfrm>
            <a:off x="838341" y="6440380"/>
            <a:ext cx="11104236" cy="45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2CB34B"/>
              </a:buClr>
              <a:buFont typeface="Arial" panose="020B0604020202020204" pitchFamily="34" charset="0"/>
              <a:buNone/>
              <a:defRPr lang="lt-LT" sz="900" b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>
                <a:solidFill>
                  <a:schemeClr val="bg2">
                    <a:lumMod val="75000"/>
                  </a:schemeClr>
                </a:solidFill>
              </a:rPr>
              <a:t>2023 m. liepos 21 d. „AUGA </a:t>
            </a:r>
            <a:r>
              <a:rPr lang="lt-LT" dirty="0" err="1">
                <a:solidFill>
                  <a:schemeClr val="bg2">
                    <a:lumMod val="75000"/>
                  </a:schemeClr>
                </a:solidFill>
              </a:rPr>
              <a:t>group</a:t>
            </a:r>
            <a:r>
              <a:rPr lang="lt-LT" dirty="0">
                <a:solidFill>
                  <a:schemeClr val="bg2">
                    <a:lumMod val="75000"/>
                  </a:schemeClr>
                </a:solidFill>
              </a:rPr>
              <a:t>“ pasirašė sandorio užbaigimo aktą dėl bendrovės „Grybai LT“ pardavimo „Kauno grūdams“. „Grybai LT“ gamina ekologiškus galutiniam vartojimui paruoštus produktus: sriubas, konservuotas daržoves, troškinius ir grūdinius patiekalus.</a:t>
            </a:r>
          </a:p>
        </p:txBody>
      </p:sp>
    </p:spTree>
    <p:extLst>
      <p:ext uri="{BB962C8B-B14F-4D97-AF65-F5344CB8AC3E}">
        <p14:creationId xmlns:p14="http://schemas.microsoft.com/office/powerpoint/2010/main" val="353778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67384-F64B-7DAA-EA6D-F8333FD25A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lt-LT" sz="4000" dirty="0"/>
              <a:t>„AUGA </a:t>
            </a:r>
            <a:r>
              <a:rPr lang="lt-LT" sz="4000" dirty="0" err="1"/>
              <a:t>group</a:t>
            </a:r>
            <a:r>
              <a:rPr lang="lt-LT" sz="4000" dirty="0"/>
              <a:t>“ tvarumo strategija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A626B-AF01-374F-5316-8B181E4D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71673-CE27-4B6A-8B55-969793D4F11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19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GA">
  <a:themeElements>
    <a:clrScheme name="Custom 7">
      <a:dk1>
        <a:srgbClr val="414041"/>
      </a:dk1>
      <a:lt1>
        <a:srgbClr val="FFFFFF"/>
      </a:lt1>
      <a:dk2>
        <a:srgbClr val="075E4E"/>
      </a:dk2>
      <a:lt2>
        <a:srgbClr val="E7E6E6"/>
      </a:lt2>
      <a:accent1>
        <a:srgbClr val="56BB69"/>
      </a:accent1>
      <a:accent2>
        <a:srgbClr val="CFDDBB"/>
      </a:accent2>
      <a:accent3>
        <a:srgbClr val="075E4E"/>
      </a:accent3>
      <a:accent4>
        <a:srgbClr val="6D6E71"/>
      </a:accent4>
      <a:accent5>
        <a:srgbClr val="B8D8EB"/>
      </a:accent5>
      <a:accent6>
        <a:srgbClr val="F8AD90"/>
      </a:accent6>
      <a:hlink>
        <a:srgbClr val="56BB69"/>
      </a:hlink>
      <a:folHlink>
        <a:srgbClr val="00704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1DEF2837BD48F848A9EFCDEA2099B0A6" ma:contentTypeVersion="13" ma:contentTypeDescription="Kurkite naują dokumentą." ma:contentTypeScope="" ma:versionID="b3c28e82ad13ce3172ca6f788839deec">
  <xsd:schema xmlns:xsd="http://www.w3.org/2001/XMLSchema" xmlns:xs="http://www.w3.org/2001/XMLSchema" xmlns:p="http://schemas.microsoft.com/office/2006/metadata/properties" xmlns:ns2="6fc290f4-d3c8-4df6-8d65-4dc9150ae108" xmlns:ns3="f34a8f7d-17bb-4f37-8dd3-3b8460778267" targetNamespace="http://schemas.microsoft.com/office/2006/metadata/properties" ma:root="true" ma:fieldsID="9275b2092a5b0a6b3e60b2b08797873e" ns2:_="" ns3:_="">
    <xsd:import namespace="6fc290f4-d3c8-4df6-8d65-4dc9150ae108"/>
    <xsd:import namespace="f34a8f7d-17bb-4f37-8dd3-3b8460778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c290f4-d3c8-4df6-8d65-4dc9150ae1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Vaizdų žymės" ma:readOnly="false" ma:fieldId="{5cf76f15-5ced-4ddc-b409-7134ff3c332f}" ma:taxonomyMulti="true" ma:sspId="71421fa5-ccfa-4c76-8ae6-b2cc696e92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a8f7d-17bb-4f37-8dd3-3b846077826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c5cdd6b-0bd3-4844-961d-0ed81f7b375e}" ma:internalName="TaxCatchAll" ma:showField="CatchAllData" ma:web="f34a8f7d-17bb-4f37-8dd3-3b8460778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4a8f7d-17bb-4f37-8dd3-3b8460778267" xsi:nil="true"/>
    <lcf76f155ced4ddcb4097134ff3c332f xmlns="6fc290f4-d3c8-4df6-8d65-4dc9150ae1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4FF339-CF7B-4688-8E65-FB79458EEEB8}"/>
</file>

<file path=customXml/itemProps2.xml><?xml version="1.0" encoding="utf-8"?>
<ds:datastoreItem xmlns:ds="http://schemas.openxmlformats.org/officeDocument/2006/customXml" ds:itemID="{63ACD435-457A-4EB8-BE0D-41FB2CDD5ABE}"/>
</file>

<file path=customXml/itemProps3.xml><?xml version="1.0" encoding="utf-8"?>
<ds:datastoreItem xmlns:ds="http://schemas.openxmlformats.org/officeDocument/2006/customXml" ds:itemID="{C64C112A-D8C3-49BD-899C-837195F231AE}"/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861</Words>
  <Application>Microsoft Office PowerPoint</Application>
  <PresentationFormat>Plačiaekranė</PresentationFormat>
  <Paragraphs>174</Paragraphs>
  <Slides>18</Slides>
  <Notes>14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MarkPro-Medium</vt:lpstr>
      <vt:lpstr>Verdana</vt:lpstr>
      <vt:lpstr>Office Theme</vt:lpstr>
      <vt:lpstr>AUGA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TVARAUS MAISTO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Urtė Karčiauskaitė</dc:creator>
  <cp:lastModifiedBy>Karolina Piekė</cp:lastModifiedBy>
  <cp:revision>5</cp:revision>
  <dcterms:created xsi:type="dcterms:W3CDTF">2023-06-14T07:01:04Z</dcterms:created>
  <dcterms:modified xsi:type="dcterms:W3CDTF">2023-07-26T11:21:25Z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0x0101001DEF2837BD48F848A9EFCDEA2099B0A6</vt:lpwstr>
  </property>
</Properties>
</file>