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66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1"/>
  </p:notesMasterIdLst>
  <p:sldIdLst>
    <p:sldId id="938" r:id="rId3"/>
    <p:sldId id="1076" r:id="rId4"/>
    <p:sldId id="1077" r:id="rId5"/>
    <p:sldId id="1069" r:id="rId6"/>
    <p:sldId id="897" r:id="rId7"/>
    <p:sldId id="920" r:id="rId8"/>
    <p:sldId id="921" r:id="rId9"/>
    <p:sldId id="981" r:id="rId10"/>
    <p:sldId id="276" r:id="rId11"/>
    <p:sldId id="287" r:id="rId12"/>
    <p:sldId id="935" r:id="rId13"/>
    <p:sldId id="928" r:id="rId14"/>
    <p:sldId id="1003" r:id="rId15"/>
    <p:sldId id="1075" r:id="rId16"/>
    <p:sldId id="277" r:id="rId17"/>
    <p:sldId id="997" r:id="rId18"/>
    <p:sldId id="926" r:id="rId19"/>
    <p:sldId id="1057" r:id="rId2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E5DFAF-F245-FFF0-2A3B-4DB5D44AAC53}" name="Karolina Piekė" initials="KP" userId="S::k.pieke@auga.lt::fca0eb34-a46a-415a-a743-9e8a558de4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2585F-5C6D-40CF-B604-B98A514023FE}" v="31" dt="2023-06-15T07:37:39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9729330708659"/>
          <c:y val="0.10927318471498618"/>
          <c:w val="0.53913041338582679"/>
          <c:h val="0.808695570331227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29DB-4FFE-9A28-CD1201E54CF4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29DB-4FFE-9A28-CD1201E54CF4}"/>
              </c:ext>
            </c:extLst>
          </c:dPt>
          <c:dPt>
            <c:idx val="2"/>
            <c:bubble3D val="0"/>
            <c:spPr>
              <a:solidFill>
                <a:srgbClr val="55C15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29DB-4FFE-9A28-CD1201E54CF4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29DB-4FFE-9A28-CD1201E54CF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29DB-4FFE-9A28-CD1201E54CF4}"/>
              </c:ext>
            </c:extLst>
          </c:dPt>
          <c:dLbls>
            <c:dLbl>
              <c:idx val="2"/>
              <c:layout>
                <c:manualLayout>
                  <c:x val="0.10072051864301236"/>
                  <c:y val="-6.2676682654130803E-2"/>
                </c:manualLayout>
              </c:layout>
              <c:tx>
                <c:rich>
                  <a:bodyPr/>
                  <a:lstStyle/>
                  <a:p>
                    <a:fld id="{F51FAB07-DDB1-490B-A9EE-5607979AA875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[PROCENTAI]</a:t>
                    </a:fld>
                    <a:endParaRPr lang="lt-L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DB-4FFE-9A28-CD1201E54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Energy </c:v>
                </c:pt>
                <c:pt idx="1">
                  <c:v>Industry</c:v>
                </c:pt>
                <c:pt idx="2">
                  <c:v>Agriculture</c:v>
                </c:pt>
                <c:pt idx="3">
                  <c:v>Transport</c:v>
                </c:pt>
                <c:pt idx="4">
                  <c:v>Buildings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0.24</c:v>
                </c:pt>
                <c:pt idx="2">
                  <c:v>0.22</c:v>
                </c:pt>
                <c:pt idx="3">
                  <c:v>0.15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DB-4FFE-9A28-CD1201E54CF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5928E-BC62-4AE4-B886-3D9C8ADA7A6A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4EC49-F1DA-4DA6-AE6A-23400363F83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402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98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6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08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16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59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2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736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898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753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4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D8829-06CA-457C-AE1D-0B2698A5F06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8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415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690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2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C2B3-23D0-EA44-9EC4-B71364F70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4AE29-D1C9-48C7-8C63-9BFA1FA34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32713-297D-39CD-F52B-5D6BE1A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BF39E-7AC0-E928-D22F-2B9E173D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2296-66F1-5A93-9AD5-A70B224C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0930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8278-B50D-C245-A9EE-9D2DDE85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577F7-4552-FE47-4B6F-98623A224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4593-9D6C-F7DB-E0C0-A70E284F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A8CFE-5750-E5BB-10E4-B51D1725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0B26-73CB-3FFD-87AB-E2D72E3D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003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BA0CD-9762-1458-9D2A-4E71A4AD4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BB24C-69C2-95B2-64DB-2C0E5FE21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965E8-E8CB-EBB6-C2E2-E4486E17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962D4-F6D3-944F-DEB9-5F6F7F7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2130-4AA5-BC8D-BC86-2E5E654E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7902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83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6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2700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5973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lt-LT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Lorem ipsum</a:t>
            </a:r>
          </a:p>
          <a:p>
            <a:pPr lvl="0"/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lt-LT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1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6705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4224217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5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11" y="3078152"/>
            <a:ext cx="8439408" cy="1230465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37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8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9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B359-2A12-D938-17BB-418138AD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E30B8-8F53-41C7-DCFE-ED5DE5B39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C578F-4594-80B3-2054-36A165DB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4976-BAA3-9B37-7540-FD7BA144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52A4-DD3D-D1A7-45CB-C596F205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6855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ini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4224217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5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11" y="3078152"/>
            <a:ext cx="8439408" cy="1230465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37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07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B7FE01-3658-5255-29DA-B2AE396B4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B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9B5B4B8-E7B4-0282-ECC5-1A9119B8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4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3ED690-91EC-7BF6-006F-E0813C983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35EEC-06A0-5506-FCC1-4DFE9B40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E92B90C-D885-1507-79A1-B8FB53EF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1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8F5D86-1713-5D7E-5713-7C9C54AB3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98823-0614-67FC-D10E-46557E35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13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017EF7-5161-C977-988F-AB0F27A1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5E300-18DB-3E1A-9D6B-B01869A8F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D232DB-80C3-9529-EA3F-5C2E1D116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6291E3-8B6E-4C88-EB69-049332E52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6A0BBD-9FB0-A7B5-080E-83BEE29C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7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E308D-8546-B50D-3807-4415FA8AE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D23B17-4872-8A2D-B7CF-1B8D0BA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92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9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Ači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Ačiū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215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903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2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B568-39D8-A1B8-7CC5-6152405F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A1B16-B5FC-05EB-1700-669BA2C9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DF3C6-8E3D-8987-D81F-9E64A656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54B09-0EC8-FCF2-BAA4-E519E49D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86DE0-7A8C-501A-02CE-242C1E35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2113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8070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8068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069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43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1173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9171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9169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9170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0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is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932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13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is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571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5712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571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ė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72022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3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ė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762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7622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762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850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33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3969A-34A9-C4BD-79D2-9D0E3E57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318"/>
            <a:ext cx="10515600" cy="40954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B9E9C-E51F-517F-DC2E-73414F7B3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F718462-9A94-D6D7-F502-219ECAFC6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37BF3C0-536C-0CF4-AF85-9DB18BA4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50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F408C12-058A-19B6-CAB0-38657B28C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5467" y="1924318"/>
            <a:ext cx="10515600" cy="40954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D1620-25B1-E264-F5AA-8DFB81578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8C86806-B73D-85FE-A326-4C869AA4C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CEDBBC-48ED-0CF1-F613-A1A9331C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69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3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84AE62E-53E3-6001-BBE7-AE9F6123D6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31173" y="838201"/>
            <a:ext cx="4619895" cy="26904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DE39EC6-65B0-F795-EB80-A95033E09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567" y="1972409"/>
            <a:ext cx="5662833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ED13B30-C40B-0E3F-8B2C-1A8C3088E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567" y="2436224"/>
            <a:ext cx="5665564" cy="3583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207C8DD-7F9B-4691-9EE6-040CAA5523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31173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652EC0-0C86-279A-8F85-27C253CD51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76464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2967356-44F0-C446-2A71-F335B288E2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566" y="838200"/>
            <a:ext cx="5662833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08E0F-30F1-C44D-B66E-AA1E93492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CD2A27-10C2-D3A2-DB2E-DABF6AE280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309C5D0-86A1-BE1A-9007-ECC07B6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F491-6A22-0347-C52F-0A28A335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BDBA-C324-E540-1D41-6B8ED3459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20C60-10AD-0B15-501C-62F1CC40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CB307-F979-1583-CD29-5C650906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1EFBF-96D9-F3FB-B908-D65929EF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3AEC3-83E0-7846-5612-C2CAA002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45561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0C2E03-2C03-1972-AE1F-065B4510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6" y="838201"/>
            <a:ext cx="10512868" cy="5181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D9F2E-27CD-B20F-CED7-4E5AE481B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B43B6EF-2908-DCDA-8EBA-BC32BC0B5A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49260B-1AB0-8FB4-DBF3-52316BD8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65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5BAFE41-736F-A46C-7E84-1B86E9557C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199" y="838200"/>
            <a:ext cx="10512868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F3CDD-9E26-D529-F032-0F20740A7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7E65AB8-06B9-5E37-8B33-49A44D216C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DB737A-D889-AC6D-4C7F-53801A8F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6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3ED690-91EC-7BF6-006F-E0813C98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35EEC-06A0-5506-FCC1-4DFE9B40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E92B90C-D885-1507-79A1-B8FB53EF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04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8F5D86-1713-5D7E-5713-7C9C54AB3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98823-0614-67FC-D10E-46557E35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2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017EF7-5161-C977-988F-AB0F27A14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5E300-18DB-3E1A-9D6B-B01869A8F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D232DB-80C3-9529-EA3F-5C2E1D116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6291E3-8B6E-4C88-EB69-049332E52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6A0BBD-9FB0-A7B5-080E-83BEE29C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0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E308D-8546-B50D-3807-4415FA8AE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D23B17-4872-8A2D-B7CF-1B8D0BA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8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56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Ači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Ačiū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38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0996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903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4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790D-1693-E6A8-3B7D-D587B49C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D6D9C-F85D-65B4-A516-364E8D1B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3BD12-72D2-C6BF-86CB-9429539D3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6F7422-C24B-CE83-D9C2-D84B90ED3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EF85A-CD1D-5436-9A58-72C4D31D8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A0C77-48E3-9EA5-0630-0F5CF211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FE185-7A2B-90EE-76A9-1B2F9B48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0FCB0-E4D9-1A12-077D-439758F2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2877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8070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8068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069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19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1173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2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9171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9169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9170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20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is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932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8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is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571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5712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571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28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ė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72022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43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ė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762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7622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762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850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58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3969A-34A9-C4BD-79D2-9D0E3E57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318"/>
            <a:ext cx="10515600" cy="40954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B9E9C-E51F-517F-DC2E-73414F7B3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F718462-9A94-D6D7-F502-219ECAFC6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37BF3C0-536C-0CF4-AF85-9DB18BA4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86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F408C12-058A-19B6-CAB0-38657B28C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5467" y="1924318"/>
            <a:ext cx="10515600" cy="40954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D1620-25B1-E264-F5AA-8DFB81578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8C86806-B73D-85FE-A326-4C869AA4C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CEDBBC-48ED-0CF1-F613-A1A9331C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28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3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84AE62E-53E3-6001-BBE7-AE9F6123D6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31173" y="838201"/>
            <a:ext cx="4619895" cy="26904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DE39EC6-65B0-F795-EB80-A95033E09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567" y="1972409"/>
            <a:ext cx="5662833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ED13B30-C40B-0E3F-8B2C-1A8C3088E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567" y="2436224"/>
            <a:ext cx="5665564" cy="3583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207C8DD-7F9B-4691-9EE6-040CAA5523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31173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652EC0-0C86-279A-8F85-27C253CD51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76464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2967356-44F0-C446-2A71-F335B288E2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566" y="838200"/>
            <a:ext cx="5662833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08E0F-30F1-C44D-B66E-AA1E93492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CD2A27-10C2-D3A2-DB2E-DABF6AE280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309C5D0-86A1-BE1A-9007-ECC07B6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AA97B-172F-B4A5-DC5E-54B7EE24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0B732-3007-8D5E-9D23-286C90B8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E23A4-1185-AA59-E8F2-96A0FA8C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DD4E0-6262-7899-55C5-05317415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95031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0C2E03-2C03-1972-AE1F-065B4510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6" y="838201"/>
            <a:ext cx="10512868" cy="5181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D9F2E-27CD-B20F-CED7-4E5AE481B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B43B6EF-2908-DCDA-8EBA-BC32BC0B5A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49260B-1AB0-8FB4-DBF3-52316BD8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78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5BAFE41-736F-A46C-7E84-1B86E9557C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199" y="838200"/>
            <a:ext cx="10512868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F3CDD-9E26-D529-F032-0F20740A7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7E65AB8-06B9-5E37-8B33-49A44D216C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DB737A-D889-AC6D-4C7F-53801A8F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7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delis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A178A-A45F-6527-134F-938F5DD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466BD-7A4F-678B-9773-52D7A51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4BC365-1FF2-8DF5-9466-8E7B7ABD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33894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del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A178A-A45F-6527-134F-938F5DD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466BD-7A4F-678B-9773-52D7A51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85BAC21-02AF-93E1-1354-DEC9CEC706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</p:spTree>
    <p:extLst>
      <p:ext uri="{BB962C8B-B14F-4D97-AF65-F5344CB8AC3E}">
        <p14:creationId xmlns:p14="http://schemas.microsoft.com/office/powerpoint/2010/main" val="590830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93BBD92-2E11-740E-A3FF-D89883351E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18FA68D-4E2D-A3CE-0C4D-287C5AF2AA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5228995"/>
            <a:ext cx="7657106" cy="790805"/>
          </a:xfrm>
          <a:prstGeom prst="rect">
            <a:avLst/>
          </a:prstGeom>
          <a:solidFill>
            <a:srgbClr val="56BB69"/>
          </a:solidFill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    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61716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zualas + paantrašt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E51C-9A91-5B66-9ED2-0D97F7B4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4B76CF3-F7FC-C7E6-2427-90D5585705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205826"/>
            <a:ext cx="4777898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FCE54AD-DD76-DDAC-1D62-2A063B3110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4300" y="5205826"/>
            <a:ext cx="4899499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E76E79-73B2-6838-9965-A0AB4909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7778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69E9-50F2-843D-EF7F-016A9E01F1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454300" y="838200"/>
            <a:ext cx="48994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5E8D2-5BB7-A4A3-093B-6E0A08C5D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59FD93E-4609-F561-AD96-2E6AD03D57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966A81-A394-1B90-052B-B87EFC43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16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s +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6045-708D-B413-BCF1-F7603140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B26FBE-7070-8E0C-2FA8-31A4A412F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67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583EBB-77DB-5635-C4B0-17A7AFCEB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84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19BDC7-FFD1-6CCB-FB5A-C6895164D4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773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93AABA-004C-0307-AFB5-FE57AC2959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014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A3D838-3A93-C2AF-D928-16ED38DD3D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01735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61358F-3A29-7984-A66E-EBD5F55B54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94393" y="1857785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D57A-31CE-1A64-C91F-FEDD15E86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6BA0A59-AF0E-606A-40BC-9BFDE5CBDB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35BD07B-9EF7-F737-8E77-DE2C095D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73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0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1C53C-27EF-F311-F2E4-B5EAF4CD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9B09BE0-E640-7A21-968D-7EFB57D45E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332935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A46EFD1-2A62-DFCA-14F3-7FFEFC1F65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561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5ECF2F-F092-8FEE-110F-98DD5B9AA7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6776" y="3499339"/>
            <a:ext cx="6857023" cy="25204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028EA9-60DA-F657-A00A-549B45CA4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677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217A0-9C46-2F0F-DFD9-74F426383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BD17A1F-C7CC-C388-CBC7-44317953E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8EF42E0-BEA2-DD6D-914B-F7FBE9FF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4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vizualas + paantrašt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E51C-9A91-5B66-9ED2-0D97F7B4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4B76CF3-F7FC-C7E6-2427-90D5585705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205826"/>
            <a:ext cx="4777898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FCE54AD-DD76-DDAC-1D62-2A063B3110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4300" y="5205826"/>
            <a:ext cx="4899499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E76E79-73B2-6838-9965-A0AB4909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7778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69E9-50F2-843D-EF7F-016A9E01F1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454300" y="838200"/>
            <a:ext cx="48994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5E8D2-5BB7-A4A3-093B-6E0A08C5D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59FD93E-4609-F561-AD96-2E6AD03D57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966A81-A394-1B90-052B-B87EFC43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2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1B1A1-293E-6CAA-2610-8C87EBA9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585FC-E760-1D41-549A-33883106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09645-3D85-0453-BC04-17F91DB9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63634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s +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6045-708D-B413-BCF1-F7603140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B26FBE-7070-8E0C-2FA8-31A4A412F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67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583EBB-77DB-5635-C4B0-17A7AFCEB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84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19BDC7-FFD1-6CCB-FB5A-C6895164D4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773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93AABA-004C-0307-AFB5-FE57AC2959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014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A3D838-3A93-C2AF-D928-16ED38DD3D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01735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61358F-3A29-7984-A66E-EBD5F55B54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94393" y="1857785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D57A-31CE-1A64-C91F-FEDD15E86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6BA0A59-AF0E-606A-40BC-9BFDE5CBDB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35BD07B-9EF7-F737-8E77-DE2C095D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24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22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otrauk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1C53C-27EF-F311-F2E4-B5EAF4CD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9B09BE0-E640-7A21-968D-7EFB57D45E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332935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A46EFD1-2A62-DFCA-14F3-7FFEFC1F65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561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5ECF2F-F092-8FEE-110F-98DD5B9AA7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6776" y="3499339"/>
            <a:ext cx="6857023" cy="25204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028EA9-60DA-F657-A00A-549B45CA4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677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217A0-9C46-2F0F-DFD9-74F426383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BD17A1F-C7CC-C388-CBC7-44317953E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8EF42E0-BEA2-DD6D-914B-F7FBE9FF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428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2700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076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482C-FE7E-7407-4762-3D1E19710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74609-7D9B-53AB-3FA2-B54F210EF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A28F6-7BE1-C7E7-05F1-5A3FF0F22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BC132-58E4-6E65-5376-5A668C89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83D1-AE83-D599-254C-48A701D3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70000-57AD-EA05-0FCD-FF48A654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154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277B-5DF8-E353-1BDE-0E6E1D91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888AD-B4B1-7B8C-3D01-4FAA0F4EB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DA77C-62F5-92CF-86D6-744B552F4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26409-F9CB-28DD-BDD1-4B802D9B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8E2CB-0F97-E361-EEBA-A9141370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18A4-ED3D-4980-0F25-2FFCED08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2983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6BED0-49C4-311B-BD06-E14B6748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62932-1E68-1D3C-D94D-4FCA65072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7A68-F44C-A8D9-1E7D-CF0660204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84DBD-A82D-4433-8E54-7800623D6CBF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50FFA-5FB6-FB9D-0F2C-3593A5D0D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A6A97-51C8-F98A-51DE-A36B0E6E5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8C24-72B9-40AA-BF04-110CE995389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262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722" r:id="rId15"/>
    <p:sldLayoutId id="214748372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16886-DBE7-49BA-B47B-F888F6212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DD37A-495A-4B7D-8293-87F65D4BB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C0B47-E6BF-45EC-91BD-9ED9F365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1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2CB34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84NRdVhht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F2D691-41AB-29C1-2C4F-233F098B2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1447" y="3547510"/>
            <a:ext cx="8439408" cy="996460"/>
          </a:xfrm>
        </p:spPr>
        <p:txBody>
          <a:bodyPr/>
          <a:lstStyle/>
          <a:p>
            <a:r>
              <a:rPr lang="en-US" dirty="0"/>
              <a:t>Presentation of AUGA group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59171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C27AA-13B4-E2A3-DCE9-01338ADD4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Agriculture is responsible for 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of global emissions</a:t>
            </a:r>
          </a:p>
          <a:p>
            <a:endParaRPr lang="en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4645C-3DAA-FEC0-CC05-169F7E84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71673-CE27-4B6A-8B55-969793D4F1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6ED1293-EC7D-1B3C-9247-058B09FB80DE}"/>
              </a:ext>
            </a:extLst>
          </p:cNvPr>
          <p:cNvGraphicFramePr/>
          <p:nvPr/>
        </p:nvGraphicFramePr>
        <p:xfrm>
          <a:off x="2915920" y="1838960"/>
          <a:ext cx="6268720" cy="418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C509F0A-E325-0398-8EE3-405A71BC1788}"/>
              </a:ext>
            </a:extLst>
          </p:cNvPr>
          <p:cNvSpPr txBox="1">
            <a:spLocks/>
          </p:cNvSpPr>
          <p:nvPr/>
        </p:nvSpPr>
        <p:spPr>
          <a:xfrm>
            <a:off x="790995" y="6484626"/>
            <a:ext cx="10511337" cy="308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B3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Source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: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Intergovernmental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Panel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on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Climate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Change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at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United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Nations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report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(2022), data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for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lt-LT" sz="900" b="0" i="0" u="none" strike="noStrike" kern="1200" cap="none" spc="0" normalizeH="0" baseline="0" noProof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 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year </a:t>
            </a:r>
            <a:r>
              <a:rPr kumimoji="0" lang="lt-LT" sz="900" b="0" i="0" u="none" strike="noStrike" kern="1200" cap="none" spc="0" normalizeH="0" baseline="0" noProof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2019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1404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18C01-F888-1EB8-4D76-FB4A3303E191}"/>
              </a:ext>
            </a:extLst>
          </p:cNvPr>
          <p:cNvSpPr txBox="1"/>
          <p:nvPr/>
        </p:nvSpPr>
        <p:spPr>
          <a:xfrm>
            <a:off x="3366198" y="4345471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Agriculture 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3CB4B-D2A3-A4DA-F127-C298F6FF6965}"/>
              </a:ext>
            </a:extLst>
          </p:cNvPr>
          <p:cNvSpPr txBox="1"/>
          <p:nvPr/>
        </p:nvSpPr>
        <p:spPr>
          <a:xfrm>
            <a:off x="7759072" y="3187246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Energy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D8E4D-90C8-1756-B7A9-5FA8748DAD4C}"/>
              </a:ext>
            </a:extLst>
          </p:cNvPr>
          <p:cNvSpPr txBox="1"/>
          <p:nvPr/>
        </p:nvSpPr>
        <p:spPr>
          <a:xfrm>
            <a:off x="6321286" y="5691703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Industry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175B6-4365-46C8-AE28-A22A308CF667}"/>
              </a:ext>
            </a:extLst>
          </p:cNvPr>
          <p:cNvSpPr txBox="1"/>
          <p:nvPr/>
        </p:nvSpPr>
        <p:spPr>
          <a:xfrm>
            <a:off x="3675174" y="2848692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Transport</a:t>
            </a:r>
            <a:endParaRPr kumimoji="0" lang="lt-LT" sz="16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EECAA-38C6-FA12-7579-BD1A91AE2D89}"/>
              </a:ext>
            </a:extLst>
          </p:cNvPr>
          <p:cNvSpPr txBox="1"/>
          <p:nvPr/>
        </p:nvSpPr>
        <p:spPr>
          <a:xfrm>
            <a:off x="5739153" y="1944983"/>
            <a:ext cx="2104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Buildings and other</a:t>
            </a:r>
            <a:endParaRPr kumimoji="0" lang="lt-LT" sz="16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2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>
            <a:normAutofit/>
          </a:bodyPr>
          <a:lstStyle/>
          <a:p>
            <a:r>
              <a:rPr lang="en-US"/>
              <a:t>AUGA’s solution: SOFA</a:t>
            </a:r>
          </a:p>
          <a:p>
            <a:r>
              <a:rPr lang="en-US" sz="2000"/>
              <a:t>(Sustainable Organic Farming Architecture)</a:t>
            </a:r>
            <a:endParaRPr lang="lt-LT" sz="200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199" y="1745175"/>
            <a:ext cx="4844845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n-US" sz="2000" b="0" dirty="0"/>
              <a:t>E</a:t>
            </a:r>
            <a:r>
              <a:rPr lang="lt-LT" sz="2000" b="0" dirty="0" err="1"/>
              <a:t>mission-reducing</a:t>
            </a:r>
            <a:r>
              <a:rPr lang="lt-LT" sz="2000" b="0" dirty="0"/>
              <a:t> </a:t>
            </a:r>
            <a:r>
              <a:rPr lang="lt-LT" sz="2000" b="0" dirty="0" err="1"/>
              <a:t>technologies</a:t>
            </a:r>
            <a:r>
              <a:rPr lang="lt-LT" sz="2000" b="0" dirty="0"/>
              <a:t> </a:t>
            </a:r>
            <a:r>
              <a:rPr lang="lt-LT" sz="2000" b="0" dirty="0" err="1"/>
              <a:t>for</a:t>
            </a:r>
            <a:r>
              <a:rPr lang="lt-LT" sz="2000" b="0" dirty="0"/>
              <a:t> </a:t>
            </a:r>
            <a:r>
              <a:rPr lang="lt-LT" sz="2000" b="0" dirty="0" err="1"/>
              <a:t>agriculture</a:t>
            </a:r>
            <a:r>
              <a:rPr lang="en-US" sz="2000" b="0" dirty="0">
                <a:highlight>
                  <a:srgbClr val="FFFFFF"/>
                </a:highlight>
              </a:rPr>
              <a:t>: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highlight>
                  <a:srgbClr val="FFFFFF"/>
                </a:highlight>
              </a:rPr>
              <a:t>biogas cycle infrastructure and vehicles,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highlight>
                  <a:srgbClr val="FFFFFF"/>
                </a:highlight>
              </a:rPr>
              <a:t>specialized feed technology,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highlight>
                  <a:srgbClr val="FFFFFF"/>
                </a:highlight>
              </a:rPr>
              <a:t>regenerative crop-rotation.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b="0" dirty="0">
                <a:highlight>
                  <a:srgbClr val="FFFFFF"/>
                </a:highlight>
              </a:rPr>
              <a:t>This will address the 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&gt; 90% </a:t>
            </a:r>
            <a:r>
              <a:rPr lang="en-US" sz="2000" b="0" dirty="0">
                <a:highlight>
                  <a:srgbClr val="FFFFFF"/>
                </a:highlight>
              </a:rPr>
              <a:t>emissions generated by AUGA group activities.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Once the technology cycle is complete, AUGA group will be able to achieve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net-zero target by 2030.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</p:txBody>
      </p:sp>
      <p:pic>
        <p:nvPicPr>
          <p:cNvPr id="4" name="Picture 3" descr="A diagram of food and farm products&#10;&#10;Description automatically generated">
            <a:extLst>
              <a:ext uri="{FF2B5EF4-FFF2-40B4-BE49-F238E27FC236}">
                <a16:creationId xmlns:a16="http://schemas.microsoft.com/office/drawing/2014/main" id="{2E4EA3F2-E769-5618-65EB-FC6F6970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80" y="950035"/>
            <a:ext cx="6994515" cy="56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en-US"/>
              <a:t>GHG reduction goals by 2025</a:t>
            </a:r>
            <a:endParaRPr lang="lt-L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905613-CE1C-4933-1EC0-1EA967305869}"/>
              </a:ext>
            </a:extLst>
          </p:cNvPr>
          <p:cNvGrpSpPr/>
          <p:nvPr/>
        </p:nvGrpSpPr>
        <p:grpSpPr>
          <a:xfrm>
            <a:off x="702259" y="2029822"/>
            <a:ext cx="10787481" cy="3147556"/>
            <a:chOff x="702259" y="1653902"/>
            <a:chExt cx="10787481" cy="3147556"/>
          </a:xfrm>
        </p:grpSpPr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701A0B94-2E4F-4B81-270A-98042155458C}"/>
                </a:ext>
              </a:extLst>
            </p:cNvPr>
            <p:cNvSpPr txBox="1">
              <a:spLocks/>
            </p:cNvSpPr>
            <p:nvPr/>
          </p:nvSpPr>
          <p:spPr>
            <a:xfrm>
              <a:off x="702259" y="2070967"/>
              <a:ext cx="3422238" cy="27304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50</a:t>
              </a:r>
              <a:r>
                <a:rPr lang="en-US" sz="3600" b="1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less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emissions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from fossil fuel use on farms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replaced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biomethane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lt-LT"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6" name="Content Placeholder 4">
              <a:extLst>
                <a:ext uri="{FF2B5EF4-FFF2-40B4-BE49-F238E27FC236}">
                  <a16:creationId xmlns:a16="http://schemas.microsoft.com/office/drawing/2014/main" id="{643CA283-3F32-1D2C-84DD-1A8E760B7180}"/>
                </a:ext>
              </a:extLst>
            </p:cNvPr>
            <p:cNvSpPr txBox="1">
              <a:spLocks/>
            </p:cNvSpPr>
            <p:nvPr/>
          </p:nvSpPr>
          <p:spPr>
            <a:xfrm>
              <a:off x="4300918" y="2110150"/>
              <a:ext cx="3422237" cy="26376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50</a:t>
              </a:r>
              <a:r>
                <a:rPr lang="en-US" sz="3600" b="1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  <a:r>
                <a:rPr lang="lt-LT" sz="3600" b="1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less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emissions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 one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tonne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cow's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milk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using specialized feed technology.</a:t>
              </a:r>
            </a:p>
            <a:p>
              <a:pPr algn="ctr">
                <a:spcAft>
                  <a:spcPts val="1200"/>
                </a:spcAft>
              </a:pPr>
              <a:endParaRPr lang="lt-LT" sz="1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endParaRPr lang="lt-LT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4">
              <a:extLst>
                <a:ext uri="{FF2B5EF4-FFF2-40B4-BE49-F238E27FC236}">
                  <a16:creationId xmlns:a16="http://schemas.microsoft.com/office/drawing/2014/main" id="{C79CE799-373E-BD11-FD40-5D81A65561A4}"/>
                </a:ext>
              </a:extLst>
            </p:cNvPr>
            <p:cNvSpPr txBox="1">
              <a:spLocks/>
            </p:cNvSpPr>
            <p:nvPr/>
          </p:nvSpPr>
          <p:spPr>
            <a:xfrm>
              <a:off x="7866487" y="2070967"/>
              <a:ext cx="3623253" cy="262327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30</a:t>
              </a:r>
              <a:r>
                <a:rPr lang="en-US" sz="3600" b="1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  <a:endParaRPr lang="en-US" sz="3600" b="1">
                <a:solidFill>
                  <a:srgbClr val="00B05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less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lt-LT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emissions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from agricultural dry matter yield per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tonne</a:t>
              </a:r>
              <a:r>
                <a:rPr kumimoji="0" lang="lt-LT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using the perennial legume crop rotation method.</a:t>
              </a:r>
              <a:endParaRPr lang="lt-LT"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lt-LT" b="1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90AC569-C4AF-2D16-13C0-EE7F838D6E3C}"/>
                </a:ext>
              </a:extLst>
            </p:cNvPr>
            <p:cNvCxnSpPr>
              <a:cxnSpLocks/>
            </p:cNvCxnSpPr>
            <p:nvPr/>
          </p:nvCxnSpPr>
          <p:spPr>
            <a:xfrm>
              <a:off x="4157586" y="1653902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F0C53D-FA9B-6346-F26D-841F41E93498}"/>
                </a:ext>
              </a:extLst>
            </p:cNvPr>
            <p:cNvCxnSpPr>
              <a:cxnSpLocks/>
            </p:cNvCxnSpPr>
            <p:nvPr/>
          </p:nvCxnSpPr>
          <p:spPr>
            <a:xfrm>
              <a:off x="7866487" y="1653902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13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43262-4C2D-B924-1C5F-928C2CC60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Verdana"/>
                <a:cs typeface="Arial"/>
              </a:rPr>
              <a:t>AUGA</a:t>
            </a:r>
            <a:r>
              <a:rPr lang="lt-LT" dirty="0">
                <a:latin typeface="Arial"/>
                <a:ea typeface="Verdana"/>
                <a:cs typeface="Arial"/>
              </a:rPr>
              <a:t> </a:t>
            </a:r>
            <a:r>
              <a:rPr lang="en-US" dirty="0">
                <a:latin typeface="Arial"/>
                <a:ea typeface="Verdana"/>
                <a:cs typeface="Arial"/>
              </a:rPr>
              <a:t>achievements</a:t>
            </a:r>
            <a:r>
              <a:rPr lang="lt-LT" dirty="0">
                <a:latin typeface="Arial"/>
                <a:ea typeface="Verdana"/>
                <a:cs typeface="Arial"/>
              </a:rPr>
              <a:t> </a:t>
            </a:r>
            <a:r>
              <a:rPr lang="lt-LT" dirty="0" err="1">
                <a:latin typeface="Arial"/>
                <a:ea typeface="Verdana"/>
                <a:cs typeface="Arial"/>
              </a:rPr>
              <a:t>in</a:t>
            </a:r>
            <a:r>
              <a:rPr lang="lt-LT" dirty="0">
                <a:latin typeface="Arial"/>
                <a:ea typeface="Verdana"/>
                <a:cs typeface="Arial"/>
              </a:rPr>
              <a:t> </a:t>
            </a:r>
            <a:r>
              <a:rPr lang="lt-LT" dirty="0" err="1">
                <a:latin typeface="Arial"/>
                <a:ea typeface="Verdana"/>
                <a:cs typeface="Arial"/>
              </a:rPr>
              <a:t>AgTech</a:t>
            </a:r>
            <a:endParaRPr lang="lt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230C3-E623-6B6C-9B47-24A635DA77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3397" y="1872237"/>
            <a:ext cx="5409431" cy="4695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ea typeface="Verdana"/>
                <a:cs typeface="Arial"/>
              </a:rPr>
              <a:t>First production models of </a:t>
            </a:r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AUGA M1</a:t>
            </a:r>
            <a:r>
              <a:rPr lang="en-GB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tractors</a:t>
            </a:r>
            <a:r>
              <a:rPr lang="en-GB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GB" dirty="0">
                <a:latin typeface="Arial"/>
                <a:ea typeface="Verdana"/>
                <a:cs typeface="Arial"/>
              </a:rPr>
              <a:t>are now at the field- testing stage.</a:t>
            </a:r>
          </a:p>
          <a:p>
            <a:r>
              <a:rPr lang="en-GB" dirty="0">
                <a:latin typeface="Arial"/>
                <a:ea typeface="Verdana"/>
                <a:cs typeface="Arial"/>
              </a:rPr>
              <a:t>AUGA’s unique</a:t>
            </a:r>
            <a:r>
              <a:rPr lang="en-GB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biomethane </a:t>
            </a:r>
            <a:r>
              <a:rPr lang="en-GB" dirty="0">
                <a:latin typeface="Arial"/>
                <a:ea typeface="Verdana"/>
                <a:cs typeface="Arial"/>
              </a:rPr>
              <a:t>processing and delivery cycle is operational.</a:t>
            </a:r>
          </a:p>
          <a:p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Specialised feed technology </a:t>
            </a:r>
            <a:r>
              <a:rPr lang="en-GB" dirty="0">
                <a:latin typeface="Arial"/>
                <a:ea typeface="Verdana"/>
                <a:cs typeface="Arial"/>
              </a:rPr>
              <a:t>that will reduce methane emissions from cattle is at prototype stage and shows promising results.</a:t>
            </a:r>
          </a:p>
          <a:p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Sustainably powered agricultural machinery</a:t>
            </a:r>
            <a:r>
              <a:rPr lang="en-GB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GB" dirty="0">
                <a:latin typeface="Arial"/>
                <a:ea typeface="Verdana"/>
                <a:cs typeface="Arial"/>
              </a:rPr>
              <a:t>for other essential farming operations is under development.</a:t>
            </a:r>
          </a:p>
          <a:p>
            <a:endParaRPr lang="en-GB" dirty="0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08D7A-68A2-518A-231E-F4E38A4C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lt-LT" smtClean="0"/>
              <a:pPr/>
              <a:t>13</a:t>
            </a:fld>
            <a:endParaRPr lang="lt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8FBFD-F9F8-3798-F044-43277CDB21FD}"/>
              </a:ext>
            </a:extLst>
          </p:cNvPr>
          <p:cNvSpPr txBox="1"/>
          <p:nvPr/>
        </p:nvSpPr>
        <p:spPr>
          <a:xfrm>
            <a:off x="831757" y="5502055"/>
            <a:ext cx="5416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The amount of diesel fuel saved in one busy month when you use our AUGA M1 tractor is equivalent to that used in the entire</a:t>
            </a:r>
            <a:r>
              <a:rPr lang="en-US" i="1" dirty="0">
                <a:latin typeface="Arial"/>
                <a:ea typeface="Verdana"/>
                <a:cs typeface="Arial"/>
              </a:rPr>
              <a:t> lifetime of a diesel-powered passenger car.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AF2289BC-1291-02D1-F27A-6277E78EB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2" y="1872237"/>
            <a:ext cx="5409431" cy="35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2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F4BA439-899C-AB9D-443A-1CD9C02E3F52}"/>
              </a:ext>
            </a:extLst>
          </p:cNvPr>
          <p:cNvSpPr txBox="1">
            <a:spLocks/>
          </p:cNvSpPr>
          <p:nvPr/>
        </p:nvSpPr>
        <p:spPr>
          <a:xfrm>
            <a:off x="838200" y="145439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Verdana"/>
                <a:cs typeface="Arial"/>
              </a:rPr>
              <a:t>AUGA</a:t>
            </a:r>
            <a:r>
              <a:rPr lang="lt-LT" dirty="0">
                <a:latin typeface="Arial"/>
                <a:ea typeface="Verdana"/>
                <a:cs typeface="Arial"/>
              </a:rPr>
              <a:t> </a:t>
            </a:r>
            <a:r>
              <a:rPr lang="en-US" dirty="0">
                <a:latin typeface="Arial"/>
                <a:ea typeface="Verdana"/>
                <a:cs typeface="Arial"/>
              </a:rPr>
              <a:t>business model</a:t>
            </a:r>
          </a:p>
          <a:p>
            <a:endParaRPr lang="lt-LT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80D935-4B17-2520-6C11-E64E1ADCEC69}"/>
              </a:ext>
            </a:extLst>
          </p:cNvPr>
          <p:cNvGrpSpPr/>
          <p:nvPr/>
        </p:nvGrpSpPr>
        <p:grpSpPr>
          <a:xfrm>
            <a:off x="1861289" y="945643"/>
            <a:ext cx="8469421" cy="3609294"/>
            <a:chOff x="1548274" y="1270538"/>
            <a:chExt cx="8469421" cy="3609294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84CCE02C-717D-33F6-3F2F-5E78984DCA59}"/>
                </a:ext>
              </a:extLst>
            </p:cNvPr>
            <p:cNvSpPr txBox="1"/>
            <p:nvPr/>
          </p:nvSpPr>
          <p:spPr>
            <a:xfrm>
              <a:off x="1548274" y="1632341"/>
              <a:ext cx="1707975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Technology  Provider</a:t>
              </a:r>
              <a:endParaRPr lang="en-GB" sz="2001">
                <a:latin typeface="+mj-lt"/>
                <a:cs typeface="MarkPro-Bold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379BCD-BA00-3265-9478-F27917383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7160" y="3091626"/>
              <a:ext cx="2037378" cy="12006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33E134-C3F3-3103-AC88-C93ED7205AC9}"/>
                </a:ext>
              </a:extLst>
            </p:cNvPr>
            <p:cNvSpPr/>
            <p:nvPr/>
          </p:nvSpPr>
          <p:spPr>
            <a:xfrm>
              <a:off x="2308027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Arial" panose="020B0604020202020204" pitchFamily="34" charset="0"/>
                  <a:cs typeface="Arial" panose="020B0604020202020204" pitchFamily="34" charset="0"/>
                </a:rPr>
                <a:t>Sustainable Technology Provider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22783F-785D-B60A-4C25-2D332D34F5AF}"/>
                </a:ext>
              </a:extLst>
            </p:cNvPr>
            <p:cNvGrpSpPr/>
            <p:nvPr/>
          </p:nvGrpSpPr>
          <p:grpSpPr>
            <a:xfrm>
              <a:off x="7979276" y="1890995"/>
              <a:ext cx="2038419" cy="2403613"/>
              <a:chOff x="9053238" y="1545809"/>
              <a:chExt cx="2038419" cy="2403613"/>
            </a:xfrm>
          </p:grpSpPr>
          <p:pic>
            <p:nvPicPr>
              <p:cNvPr id="42" name="Picture 4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E916BF-8C2D-CB52-0E4C-59D420183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54057" y="2747022"/>
                <a:ext cx="2037600" cy="12024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26B9A5-E377-BF61-8D85-DFEA29EFD74E}"/>
                  </a:ext>
                </a:extLst>
              </p:cNvPr>
              <p:cNvSpPr/>
              <p:nvPr/>
            </p:nvSpPr>
            <p:spPr>
              <a:xfrm>
                <a:off x="9053238" y="1545809"/>
                <a:ext cx="2037600" cy="1200631"/>
              </a:xfrm>
              <a:prstGeom prst="rect">
                <a:avLst/>
              </a:prstGeom>
              <a:solidFill>
                <a:srgbClr val="075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Sustainable </a:t>
                </a:r>
              </a:p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Food </a:t>
                </a:r>
              </a:p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Bas</a:t>
                </a:r>
                <a:r>
                  <a:rPr lang="lt-LT" sz="2000" err="1">
                    <a:latin typeface="Arial" panose="020B0604020202020204" pitchFamily="34" charset="0"/>
                    <a:cs typeface="Arial" panose="020B0604020202020204" pitchFamily="34" charset="0"/>
                  </a:rPr>
                  <a:t>ics</a:t>
                </a:r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D8486E90-8FDA-8C94-4ED4-A911C9B95F5F}"/>
                </a:ext>
              </a:extLst>
            </p:cNvPr>
            <p:cNvSpPr txBox="1"/>
            <p:nvPr/>
          </p:nvSpPr>
          <p:spPr>
            <a:xfrm>
              <a:off x="5265292" y="1974891"/>
              <a:ext cx="1734307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Farming  Operations</a:t>
              </a:r>
              <a:endParaRPr lang="en-GB" sz="2001">
                <a:latin typeface="+mj-lt"/>
                <a:cs typeface="MarkPro-Bold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B79911-CEA1-A29F-756B-38ECE32D80BD}"/>
                </a:ext>
              </a:extLst>
            </p:cNvPr>
            <p:cNvSpPr/>
            <p:nvPr/>
          </p:nvSpPr>
          <p:spPr>
            <a:xfrm>
              <a:off x="5162923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Arial" panose="020B0604020202020204" pitchFamily="34" charset="0"/>
                  <a:cs typeface="Arial" panose="020B0604020202020204" pitchFamily="34" charset="0"/>
                </a:rPr>
                <a:t>Sustainable Farming Operations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299CF2-1F7E-1060-32BC-0715462BD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" r="2972"/>
            <a:stretch/>
          </p:blipFill>
          <p:spPr>
            <a:xfrm>
              <a:off x="5163742" y="3091626"/>
              <a:ext cx="2037600" cy="120356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588961-D489-3325-AE79-C281EBE03146}"/>
                </a:ext>
              </a:extLst>
            </p:cNvPr>
            <p:cNvGrpSpPr/>
            <p:nvPr/>
          </p:nvGrpSpPr>
          <p:grpSpPr>
            <a:xfrm>
              <a:off x="2318187" y="1270538"/>
              <a:ext cx="7692851" cy="620457"/>
              <a:chOff x="2376062" y="925352"/>
              <a:chExt cx="7926909" cy="62045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032D9531-FAE3-7F93-67DD-A9F3A0ACDE6B}"/>
                  </a:ext>
                </a:extLst>
              </p:cNvPr>
              <p:cNvSpPr/>
              <p:nvPr/>
            </p:nvSpPr>
            <p:spPr>
              <a:xfrm>
                <a:off x="2376062" y="925352"/>
                <a:ext cx="7926909" cy="620457"/>
              </a:xfrm>
              <a:prstGeom prst="triangle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C6C8A7-6264-DFF0-2197-2A87C57AD52E}"/>
                  </a:ext>
                </a:extLst>
              </p:cNvPr>
              <p:cNvSpPr txBox="1"/>
              <p:nvPr/>
            </p:nvSpPr>
            <p:spPr>
              <a:xfrm>
                <a:off x="3291516" y="1079913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AUGA</a:t>
                </a:r>
                <a:r>
                  <a:rPr lang="lt-LT" sz="18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4C6BB9-1982-2A57-FF2F-7349865672C4}"/>
                </a:ext>
              </a:extLst>
            </p:cNvPr>
            <p:cNvSpPr/>
            <p:nvPr/>
          </p:nvSpPr>
          <p:spPr>
            <a:xfrm>
              <a:off x="7986751" y="4261675"/>
              <a:ext cx="2024287" cy="606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2857B-BCFD-9750-3D70-BCA826454262}"/>
                </a:ext>
              </a:extLst>
            </p:cNvPr>
            <p:cNvSpPr/>
            <p:nvPr/>
          </p:nvSpPr>
          <p:spPr>
            <a:xfrm>
              <a:off x="2313705" y="4280751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E71CFD-AE3C-5A11-C809-278FC32F0129}"/>
                </a:ext>
              </a:extLst>
            </p:cNvPr>
            <p:cNvSpPr/>
            <p:nvPr/>
          </p:nvSpPr>
          <p:spPr>
            <a:xfrm>
              <a:off x="5169479" y="4292672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t-LT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SOFA</a:t>
              </a:r>
            </a:p>
          </p:txBody>
        </p: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984000-F715-55C9-DFF3-08690A545E85}"/>
              </a:ext>
            </a:extLst>
          </p:cNvPr>
          <p:cNvSpPr txBox="1">
            <a:spLocks/>
          </p:cNvSpPr>
          <p:nvPr/>
        </p:nvSpPr>
        <p:spPr>
          <a:xfrm>
            <a:off x="2416035" y="4634145"/>
            <a:ext cx="2445655" cy="3335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ea typeface="Verdana"/>
                <a:cs typeface="Arial"/>
              </a:rPr>
              <a:t>Identifying emissions problems in farming</a:t>
            </a:r>
            <a:r>
              <a:rPr lang="lt-LT" sz="1500" dirty="0">
                <a:ea typeface="Verdana"/>
                <a:cs typeface="Arial"/>
              </a:rPr>
              <a:t>.</a:t>
            </a:r>
          </a:p>
          <a:p>
            <a:r>
              <a:rPr lang="en-US" sz="1500" dirty="0">
                <a:ea typeface="Verdana"/>
                <a:cs typeface="Arial"/>
              </a:rPr>
              <a:t>Creating solutions</a:t>
            </a:r>
            <a:r>
              <a:rPr lang="lt-LT" sz="1500" dirty="0">
                <a:ea typeface="Verdana"/>
                <a:cs typeface="Arial"/>
              </a:rPr>
              <a:t>.</a:t>
            </a:r>
            <a:endParaRPr lang="en-US" sz="1500" dirty="0">
              <a:ea typeface="Verdana"/>
              <a:cs typeface="Arial"/>
            </a:endParaRPr>
          </a:p>
          <a:p>
            <a:r>
              <a:rPr lang="en-US" sz="1500" dirty="0">
                <a:ea typeface="Verdana"/>
                <a:cs typeface="Arial"/>
              </a:rPr>
              <a:t>Developing and scaling technology</a:t>
            </a:r>
            <a:r>
              <a:rPr lang="lt-LT" sz="1500" dirty="0">
                <a:ea typeface="Verdana"/>
                <a:cs typeface="Arial"/>
              </a:rPr>
              <a:t>.</a:t>
            </a:r>
            <a:endParaRPr lang="en-US" sz="1500" dirty="0">
              <a:ea typeface="Verdana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282EB-257C-523E-50B3-BAE2B8371442}"/>
              </a:ext>
            </a:extLst>
          </p:cNvPr>
          <p:cNvSpPr txBox="1">
            <a:spLocks/>
          </p:cNvSpPr>
          <p:nvPr/>
        </p:nvSpPr>
        <p:spPr>
          <a:xfrm>
            <a:off x="5175009" y="4634145"/>
            <a:ext cx="2667688" cy="2820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500" dirty="0">
                <a:latin typeface="Arial"/>
                <a:ea typeface="Verdana"/>
                <a:cs typeface="Arial"/>
              </a:rPr>
              <a:t>Su</a:t>
            </a:r>
            <a:r>
              <a:rPr lang="en-GB" sz="1500" dirty="0">
                <a:latin typeface="Arial"/>
                <a:ea typeface="Verdana"/>
                <a:cs typeface="Arial"/>
              </a:rPr>
              <a:t>stainable farming standards and certification</a:t>
            </a:r>
            <a:r>
              <a:rPr lang="lt-LT" sz="1500" dirty="0">
                <a:latin typeface="Arial"/>
                <a:ea typeface="Verdana"/>
                <a:cs typeface="Arial"/>
              </a:rPr>
              <a:t>.</a:t>
            </a:r>
            <a:endParaRPr lang="en-GB" sz="1500" dirty="0">
              <a:latin typeface="Arial"/>
              <a:ea typeface="Verdana"/>
              <a:cs typeface="Arial"/>
            </a:endParaRPr>
          </a:p>
          <a:p>
            <a:r>
              <a:rPr lang="en-GB" sz="1500" dirty="0">
                <a:latin typeface="Arial"/>
                <a:ea typeface="Verdana"/>
                <a:cs typeface="Arial"/>
              </a:rPr>
              <a:t>Organisational structure for technology sharing</a:t>
            </a:r>
            <a:r>
              <a:rPr lang="lt-LT" sz="1500" dirty="0">
                <a:latin typeface="Arial"/>
                <a:ea typeface="Verdana"/>
                <a:cs typeface="Arial"/>
              </a:rPr>
              <a:t>.</a:t>
            </a:r>
            <a:endParaRPr lang="en-GB" sz="1500" dirty="0">
              <a:latin typeface="Arial"/>
              <a:ea typeface="Verdana"/>
              <a:cs typeface="Arial"/>
            </a:endParaRPr>
          </a:p>
          <a:p>
            <a:r>
              <a:rPr lang="lt-LT" sz="1500" dirty="0">
                <a:latin typeface="Arial"/>
                <a:ea typeface="Verdana"/>
                <a:cs typeface="Arial"/>
              </a:rPr>
              <a:t>K</a:t>
            </a:r>
            <a:r>
              <a:rPr lang="en-GB" sz="1500" dirty="0">
                <a:latin typeface="Arial"/>
                <a:ea typeface="Verdana"/>
                <a:cs typeface="Arial"/>
              </a:rPr>
              <a:t>now-how and digital farm management tools</a:t>
            </a:r>
            <a:r>
              <a:rPr lang="lt-LT" sz="1500" dirty="0">
                <a:latin typeface="Arial"/>
                <a:ea typeface="Verdana"/>
                <a:cs typeface="Arial"/>
              </a:rPr>
              <a:t> </a:t>
            </a:r>
            <a:r>
              <a:rPr lang="en-GB" sz="1500" dirty="0">
                <a:latin typeface="Arial"/>
                <a:ea typeface="Verdana"/>
                <a:cs typeface="Arial"/>
              </a:rPr>
              <a:t>for farmers</a:t>
            </a:r>
            <a:r>
              <a:rPr lang="lt-LT" sz="1500" dirty="0">
                <a:latin typeface="Arial"/>
                <a:ea typeface="Verdana"/>
                <a:cs typeface="Arial"/>
              </a:rPr>
              <a:t>.</a:t>
            </a:r>
            <a:endParaRPr lang="en-GB" sz="1500" dirty="0">
              <a:latin typeface="Arial"/>
              <a:ea typeface="Verdana"/>
              <a:cs typeface="Arial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6507D7-9AD3-78F5-0A42-E7800F34B5A0}"/>
              </a:ext>
            </a:extLst>
          </p:cNvPr>
          <p:cNvSpPr txBox="1">
            <a:spLocks/>
          </p:cNvSpPr>
          <p:nvPr/>
        </p:nvSpPr>
        <p:spPr>
          <a:xfrm>
            <a:off x="8156016" y="4638438"/>
            <a:ext cx="2559222" cy="2238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ea typeface="Verdana"/>
                <a:cs typeface="Arial"/>
              </a:rPr>
              <a:t>Brand marketing.</a:t>
            </a:r>
          </a:p>
          <a:p>
            <a:r>
              <a:rPr lang="en-US" sz="1500" dirty="0">
                <a:ea typeface="Verdana"/>
                <a:cs typeface="Arial"/>
              </a:rPr>
              <a:t>AUGA-led contract manufacturing.</a:t>
            </a:r>
          </a:p>
          <a:p>
            <a:r>
              <a:rPr lang="en-US" sz="1500" dirty="0">
                <a:ea typeface="Verdana"/>
                <a:cs typeface="Arial"/>
              </a:rPr>
              <a:t>Co-branding and AUGA sustainability labels.</a:t>
            </a:r>
          </a:p>
        </p:txBody>
      </p:sp>
    </p:spTree>
    <p:extLst>
      <p:ext uri="{BB962C8B-B14F-4D97-AF65-F5344CB8AC3E}">
        <p14:creationId xmlns:p14="http://schemas.microsoft.com/office/powerpoint/2010/main" val="3989958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F4BA439-899C-AB9D-443A-1CD9C02E3F52}"/>
              </a:ext>
            </a:extLst>
          </p:cNvPr>
          <p:cNvSpPr txBox="1">
            <a:spLocks/>
          </p:cNvSpPr>
          <p:nvPr/>
        </p:nvSpPr>
        <p:spPr>
          <a:xfrm>
            <a:off x="838200" y="37961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Verdana"/>
                <a:cs typeface="Arial"/>
              </a:rPr>
              <a:t>AUGA business model</a:t>
            </a:r>
          </a:p>
          <a:p>
            <a:endParaRPr lang="lt-L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A8B5F7-7A22-62D7-F4BA-0D4688169ADA}"/>
              </a:ext>
            </a:extLst>
          </p:cNvPr>
          <p:cNvSpPr/>
          <p:nvPr/>
        </p:nvSpPr>
        <p:spPr>
          <a:xfrm>
            <a:off x="1046480" y="5202559"/>
            <a:ext cx="10701819" cy="383961"/>
          </a:xfrm>
          <a:prstGeom prst="rect">
            <a:avLst/>
          </a:prstGeom>
          <a:solidFill>
            <a:srgbClr val="075E4E"/>
          </a:solidFill>
          <a:ln>
            <a:solidFill>
              <a:srgbClr val="075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Cooperatives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820BED-CF73-003B-8C80-8CECE994929C}"/>
              </a:ext>
            </a:extLst>
          </p:cNvPr>
          <p:cNvSpPr/>
          <p:nvPr/>
        </p:nvSpPr>
        <p:spPr>
          <a:xfrm>
            <a:off x="5391926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farmers</a:t>
            </a:r>
            <a:endParaRPr lang="lt-LT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AD8D26-BCB2-CBEF-FA5C-9AF089C930C0}"/>
              </a:ext>
            </a:extLst>
          </p:cNvPr>
          <p:cNvSpPr/>
          <p:nvPr/>
        </p:nvSpPr>
        <p:spPr>
          <a:xfrm>
            <a:off x="7564649" y="5692049"/>
            <a:ext cx="2010926" cy="383961"/>
          </a:xfrm>
          <a:prstGeom prst="rect">
            <a:avLst/>
          </a:prstGeom>
          <a:solidFill>
            <a:srgbClr val="56BB69"/>
          </a:solidFill>
          <a:ln>
            <a:solidFill>
              <a:srgbClr val="56B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AUGA 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48E3FB-2D9D-1C27-0660-ADE53F440E15}"/>
              </a:ext>
            </a:extLst>
          </p:cNvPr>
          <p:cNvSpPr/>
          <p:nvPr/>
        </p:nvSpPr>
        <p:spPr>
          <a:xfrm>
            <a:off x="3219203" y="5692049"/>
            <a:ext cx="2010926" cy="383961"/>
          </a:xfrm>
          <a:prstGeom prst="rect">
            <a:avLst/>
          </a:prstGeom>
          <a:solidFill>
            <a:srgbClr val="56BB69"/>
          </a:solidFill>
          <a:ln>
            <a:solidFill>
              <a:srgbClr val="56B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AUGA 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0091C-8FA8-E45B-4A21-09B1E590F04C}"/>
              </a:ext>
            </a:extLst>
          </p:cNvPr>
          <p:cNvSpPr/>
          <p:nvPr/>
        </p:nvSpPr>
        <p:spPr>
          <a:xfrm>
            <a:off x="9737373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farmers</a:t>
            </a:r>
            <a:endParaRPr lang="lt-LT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AF7005-D160-ACEC-F925-2C20B6F65386}"/>
              </a:ext>
            </a:extLst>
          </p:cNvPr>
          <p:cNvSpPr/>
          <p:nvPr/>
        </p:nvSpPr>
        <p:spPr>
          <a:xfrm>
            <a:off x="1046480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farmers</a:t>
            </a:r>
            <a:endParaRPr lang="lt-LT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80D935-4B17-2520-6C11-E64E1ADCEC69}"/>
              </a:ext>
            </a:extLst>
          </p:cNvPr>
          <p:cNvGrpSpPr/>
          <p:nvPr/>
        </p:nvGrpSpPr>
        <p:grpSpPr>
          <a:xfrm>
            <a:off x="1861289" y="1363873"/>
            <a:ext cx="8469421" cy="3609294"/>
            <a:chOff x="1548274" y="1270538"/>
            <a:chExt cx="8469421" cy="3609294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84CCE02C-717D-33F6-3F2F-5E78984DCA59}"/>
                </a:ext>
              </a:extLst>
            </p:cNvPr>
            <p:cNvSpPr txBox="1"/>
            <p:nvPr/>
          </p:nvSpPr>
          <p:spPr>
            <a:xfrm>
              <a:off x="1548274" y="1632341"/>
              <a:ext cx="1707975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Technology  Provider</a:t>
              </a:r>
              <a:endParaRPr lang="en-GB" sz="2001">
                <a:latin typeface="+mj-lt"/>
                <a:cs typeface="MarkPro-Bold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379BCD-BA00-3265-9478-F27917383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7160" y="3091626"/>
              <a:ext cx="2037378" cy="12006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33E134-C3F3-3103-AC88-C93ED7205AC9}"/>
                </a:ext>
              </a:extLst>
            </p:cNvPr>
            <p:cNvSpPr/>
            <p:nvPr/>
          </p:nvSpPr>
          <p:spPr>
            <a:xfrm>
              <a:off x="2308027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Arial" panose="020B0604020202020204" pitchFamily="34" charset="0"/>
                  <a:cs typeface="Arial" panose="020B0604020202020204" pitchFamily="34" charset="0"/>
                </a:rPr>
                <a:t>Sustainable Technology Provider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22783F-785D-B60A-4C25-2D332D34F5AF}"/>
                </a:ext>
              </a:extLst>
            </p:cNvPr>
            <p:cNvGrpSpPr/>
            <p:nvPr/>
          </p:nvGrpSpPr>
          <p:grpSpPr>
            <a:xfrm>
              <a:off x="7979276" y="1890995"/>
              <a:ext cx="2038419" cy="2403613"/>
              <a:chOff x="9053238" y="1545809"/>
              <a:chExt cx="2038419" cy="2403613"/>
            </a:xfrm>
          </p:grpSpPr>
          <p:pic>
            <p:nvPicPr>
              <p:cNvPr id="42" name="Picture 4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E916BF-8C2D-CB52-0E4C-59D420183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54057" y="2747022"/>
                <a:ext cx="2037600" cy="12024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26B9A5-E377-BF61-8D85-DFEA29EFD74E}"/>
                  </a:ext>
                </a:extLst>
              </p:cNvPr>
              <p:cNvSpPr/>
              <p:nvPr/>
            </p:nvSpPr>
            <p:spPr>
              <a:xfrm>
                <a:off x="9053238" y="1545809"/>
                <a:ext cx="2037600" cy="1200631"/>
              </a:xfrm>
              <a:prstGeom prst="rect">
                <a:avLst/>
              </a:prstGeom>
              <a:solidFill>
                <a:srgbClr val="075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Sustainable </a:t>
                </a:r>
              </a:p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Food </a:t>
                </a:r>
              </a:p>
              <a:p>
                <a:pPr algn="ctr"/>
                <a:r>
                  <a:rPr lang="en-GB" sz="2000">
                    <a:latin typeface="Arial" panose="020B0604020202020204" pitchFamily="34" charset="0"/>
                    <a:cs typeface="Arial" panose="020B0604020202020204" pitchFamily="34" charset="0"/>
                  </a:rPr>
                  <a:t>Bas</a:t>
                </a:r>
                <a:r>
                  <a:rPr lang="lt-LT" sz="2000" err="1">
                    <a:latin typeface="Arial" panose="020B0604020202020204" pitchFamily="34" charset="0"/>
                    <a:cs typeface="Arial" panose="020B0604020202020204" pitchFamily="34" charset="0"/>
                  </a:rPr>
                  <a:t>ics</a:t>
                </a:r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D8486E90-8FDA-8C94-4ED4-A911C9B95F5F}"/>
                </a:ext>
              </a:extLst>
            </p:cNvPr>
            <p:cNvSpPr txBox="1"/>
            <p:nvPr/>
          </p:nvSpPr>
          <p:spPr>
            <a:xfrm>
              <a:off x="5265292" y="1974891"/>
              <a:ext cx="1734307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Farming  Operations</a:t>
              </a:r>
              <a:endParaRPr lang="en-GB" sz="2001">
                <a:latin typeface="+mj-lt"/>
                <a:cs typeface="MarkPro-Bold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B79911-CEA1-A29F-756B-38ECE32D80BD}"/>
                </a:ext>
              </a:extLst>
            </p:cNvPr>
            <p:cNvSpPr/>
            <p:nvPr/>
          </p:nvSpPr>
          <p:spPr>
            <a:xfrm>
              <a:off x="5162923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latin typeface="Arial" panose="020B0604020202020204" pitchFamily="34" charset="0"/>
                  <a:cs typeface="Arial" panose="020B0604020202020204" pitchFamily="34" charset="0"/>
                </a:rPr>
                <a:t>Sustainable Farming Operations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299CF2-1F7E-1060-32BC-0715462BD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" r="2972"/>
            <a:stretch/>
          </p:blipFill>
          <p:spPr>
            <a:xfrm>
              <a:off x="5163742" y="3091626"/>
              <a:ext cx="2037600" cy="120356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588961-D489-3325-AE79-C281EBE03146}"/>
                </a:ext>
              </a:extLst>
            </p:cNvPr>
            <p:cNvGrpSpPr/>
            <p:nvPr/>
          </p:nvGrpSpPr>
          <p:grpSpPr>
            <a:xfrm>
              <a:off x="2318187" y="1270538"/>
              <a:ext cx="7692851" cy="620457"/>
              <a:chOff x="2376062" y="925352"/>
              <a:chExt cx="7926909" cy="62045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032D9531-FAE3-7F93-67DD-A9F3A0ACDE6B}"/>
                  </a:ext>
                </a:extLst>
              </p:cNvPr>
              <p:cNvSpPr/>
              <p:nvPr/>
            </p:nvSpPr>
            <p:spPr>
              <a:xfrm>
                <a:off x="2376062" y="925352"/>
                <a:ext cx="7926909" cy="620457"/>
              </a:xfrm>
              <a:prstGeom prst="triangle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C6C8A7-6264-DFF0-2197-2A87C57AD52E}"/>
                  </a:ext>
                </a:extLst>
              </p:cNvPr>
              <p:cNvSpPr txBox="1"/>
              <p:nvPr/>
            </p:nvSpPr>
            <p:spPr>
              <a:xfrm>
                <a:off x="3291516" y="1079913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AUGA</a:t>
                </a:r>
                <a:r>
                  <a:rPr lang="lt-LT" sz="18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4C6BB9-1982-2A57-FF2F-7349865672C4}"/>
                </a:ext>
              </a:extLst>
            </p:cNvPr>
            <p:cNvSpPr/>
            <p:nvPr/>
          </p:nvSpPr>
          <p:spPr>
            <a:xfrm>
              <a:off x="7986751" y="4261675"/>
              <a:ext cx="2024287" cy="606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2857B-BCFD-9750-3D70-BCA826454262}"/>
                </a:ext>
              </a:extLst>
            </p:cNvPr>
            <p:cNvSpPr/>
            <p:nvPr/>
          </p:nvSpPr>
          <p:spPr>
            <a:xfrm>
              <a:off x="2313705" y="4280751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E71CFD-AE3C-5A11-C809-278FC32F0129}"/>
                </a:ext>
              </a:extLst>
            </p:cNvPr>
            <p:cNvSpPr/>
            <p:nvPr/>
          </p:nvSpPr>
          <p:spPr>
            <a:xfrm>
              <a:off x="5169479" y="4292672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t-LT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E2819-33AD-258C-E721-C9568FC95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2461" y="1509929"/>
            <a:ext cx="4192340" cy="465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11</a:t>
            </a:r>
            <a:r>
              <a:rPr lang="en-US" dirty="0">
                <a:solidFill>
                  <a:srgbClr val="3B3838"/>
                </a:solidFill>
                <a:latin typeface="Arial"/>
                <a:ea typeface="Verdana"/>
                <a:cs typeface="Arial"/>
              </a:rPr>
              <a:t> regional cooperatives.</a:t>
            </a:r>
            <a:endParaRPr lang="lt-LT" dirty="0">
              <a:solidFill>
                <a:srgbClr val="3B3838"/>
              </a:solidFill>
              <a:latin typeface="Arial"/>
              <a:ea typeface="Verdana"/>
              <a:cs typeface="Arial"/>
            </a:endParaRPr>
          </a:p>
          <a:p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3</a:t>
            </a:r>
            <a:r>
              <a:rPr lang="lt-LT" b="1" dirty="0">
                <a:solidFill>
                  <a:schemeClr val="accent1"/>
                </a:solidFill>
                <a:latin typeface="Arial"/>
                <a:ea typeface="Verdana"/>
                <a:cs typeface="Arial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Arial"/>
                <a:ea typeface="Verdana"/>
                <a:cs typeface="Arial"/>
              </a:rPr>
              <a:t>biomethane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Arial"/>
                <a:ea typeface="Verdana"/>
                <a:cs typeface="Arial"/>
              </a:rPr>
              <a:t>plants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.</a:t>
            </a:r>
          </a:p>
          <a:p>
            <a:r>
              <a:rPr lang="en-US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21</a:t>
            </a:r>
            <a:r>
              <a:rPr lang="en-US" dirty="0">
                <a:solidFill>
                  <a:srgbClr val="3B3838"/>
                </a:solidFill>
                <a:latin typeface="Arial"/>
                <a:ea typeface="Verdana"/>
                <a:cs typeface="Arial"/>
              </a:rPr>
              <a:t> technology hubs that can extend their coverage from the current 38 000 ha to 750 000 ha of farmland (servicing farmers in </a:t>
            </a:r>
            <a:r>
              <a:rPr lang="en-US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25%</a:t>
            </a:r>
            <a:r>
              <a:rPr lang="en-US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US" dirty="0">
                <a:solidFill>
                  <a:srgbClr val="3B3838"/>
                </a:solidFill>
                <a:latin typeface="Arial"/>
                <a:ea typeface="Verdana"/>
                <a:cs typeface="Arial"/>
              </a:rPr>
              <a:t>of the territory of Lithuania)</a:t>
            </a:r>
          </a:p>
          <a:p>
            <a:pPr marL="342900" indent="-342900">
              <a:buChar char="•"/>
            </a:pPr>
            <a:endParaRPr lang="en-GB" dirty="0">
              <a:latin typeface="Arial"/>
              <a:ea typeface="Verdana"/>
              <a:cs typeface="Arial"/>
            </a:endParaRPr>
          </a:p>
          <a:p>
            <a:pPr marL="342900" indent="-342900">
              <a:buChar char="•"/>
            </a:pPr>
            <a:endParaRPr lang="en-GB" dirty="0">
              <a:latin typeface="Arial"/>
              <a:ea typeface="Verdana"/>
              <a:cs typeface="Arial"/>
            </a:endParaRPr>
          </a:p>
          <a:p>
            <a:pPr marL="342900" indent="-342900">
              <a:buChar char="•"/>
            </a:pPr>
            <a:endParaRPr lang="en-GB" dirty="0">
              <a:latin typeface="Arial"/>
              <a:ea typeface="Verdan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64B57-FCDF-1F28-1546-DC5B77EE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E3AA06E-5904-428D-BBFE-CFE80C738DBC}"/>
              </a:ext>
            </a:extLst>
          </p:cNvPr>
          <p:cNvSpPr txBox="1">
            <a:spLocks/>
          </p:cNvSpPr>
          <p:nvPr/>
        </p:nvSpPr>
        <p:spPr>
          <a:xfrm>
            <a:off x="838200" y="379609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ea typeface="Verdana"/>
                <a:cs typeface="Arial"/>
              </a:rPr>
              <a:t>How it </a:t>
            </a:r>
            <a:r>
              <a:rPr lang="lt-LT" dirty="0" err="1">
                <a:latin typeface="Arial"/>
                <a:ea typeface="Verdana"/>
                <a:cs typeface="Arial"/>
              </a:rPr>
              <a:t>works</a:t>
            </a:r>
            <a:r>
              <a:rPr lang="lt-LT" dirty="0">
                <a:latin typeface="Arial"/>
                <a:ea typeface="Verdana"/>
                <a:cs typeface="Arial"/>
              </a:rPr>
              <a:t> </a:t>
            </a:r>
            <a:r>
              <a:rPr lang="lt-LT" dirty="0" err="1">
                <a:latin typeface="Arial"/>
                <a:ea typeface="Verdana"/>
                <a:cs typeface="Arial"/>
              </a:rPr>
              <a:t>in</a:t>
            </a:r>
            <a:r>
              <a:rPr lang="lt-LT" dirty="0">
                <a:latin typeface="Arial"/>
                <a:ea typeface="Verdana"/>
                <a:cs typeface="Arial"/>
              </a:rPr>
              <a:t> Lithuania</a:t>
            </a:r>
            <a:endParaRPr lang="en-US" dirty="0"/>
          </a:p>
        </p:txBody>
      </p:sp>
      <p:pic>
        <p:nvPicPr>
          <p:cNvPr id="8" name="Picture 7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A7516D5C-FF73-8C65-3579-ABDC6408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19" y="1272746"/>
            <a:ext cx="6448042" cy="49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37240"/>
            <a:ext cx="10511338" cy="1122485"/>
          </a:xfrm>
        </p:spPr>
        <p:txBody>
          <a:bodyPr/>
          <a:lstStyle/>
          <a:p>
            <a:r>
              <a:rPr lang="en-US" dirty="0"/>
              <a:t>The future of AUGA</a:t>
            </a:r>
            <a:endParaRPr lang="lt-LT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1CD87-569C-41AF-9226-4E0315F2305D}"/>
              </a:ext>
            </a:extLst>
          </p:cNvPr>
          <p:cNvGrpSpPr/>
          <p:nvPr/>
        </p:nvGrpSpPr>
        <p:grpSpPr>
          <a:xfrm>
            <a:off x="1993829" y="1967426"/>
            <a:ext cx="8724327" cy="4144627"/>
            <a:chOff x="4215064" y="2900147"/>
            <a:chExt cx="7656277" cy="3194229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662635E-60E2-025C-9CC3-3D028023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552" y="4942376"/>
              <a:ext cx="1181921" cy="1152000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FE4FDAA3-5FDC-C746-8CE0-D8593BF70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915" y="4942376"/>
              <a:ext cx="1181921" cy="1152000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12FEE2A9-DE4D-126D-EBF4-0296EC6C4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9567" y="4857950"/>
              <a:ext cx="1181921" cy="1152000"/>
            </a:xfrm>
            <a:prstGeom prst="rect">
              <a:avLst/>
            </a:prstGeom>
          </p:spPr>
        </p:pic>
        <p:pic>
          <p:nvPicPr>
            <p:cNvPr id="8" name="Picture 7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8D28B23C-88FF-D8C8-6981-EBC13FCB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892" y="4918646"/>
              <a:ext cx="1181921" cy="1152000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D869B20E-B995-52BF-103B-9336BB2E1527}"/>
                </a:ext>
              </a:extLst>
            </p:cNvPr>
            <p:cNvSpPr txBox="1"/>
            <p:nvPr/>
          </p:nvSpPr>
          <p:spPr>
            <a:xfrm>
              <a:off x="4215064" y="2900149"/>
              <a:ext cx="1861625" cy="26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CONSUMERS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2B574B8-CB9F-7F6A-8FBA-F91C27B2F0DE}"/>
                </a:ext>
              </a:extLst>
            </p:cNvPr>
            <p:cNvSpPr txBox="1"/>
            <p:nvPr/>
          </p:nvSpPr>
          <p:spPr>
            <a:xfrm>
              <a:off x="6147404" y="2900148"/>
              <a:ext cx="1861625" cy="26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FARMERS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3B6592F-9169-42E2-6472-0E0400E81DAE}"/>
                </a:ext>
              </a:extLst>
            </p:cNvPr>
            <p:cNvSpPr txBox="1"/>
            <p:nvPr/>
          </p:nvSpPr>
          <p:spPr>
            <a:xfrm>
              <a:off x="8080041" y="2900147"/>
              <a:ext cx="1861625" cy="640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PRIVATE AND INSTITUTIONAL INVESTORS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6DCB08A3-E41D-A319-F603-6D8552004DA5}"/>
                </a:ext>
              </a:extLst>
            </p:cNvPr>
            <p:cNvSpPr txBox="1"/>
            <p:nvPr/>
          </p:nvSpPr>
          <p:spPr>
            <a:xfrm>
              <a:off x="10009716" y="2900147"/>
              <a:ext cx="1861625" cy="26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SHAREHOLDERS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EB85EA6-6A7C-02B9-2352-D017B6B2D6A9}"/>
                </a:ext>
              </a:extLst>
            </p:cNvPr>
            <p:cNvSpPr txBox="1"/>
            <p:nvPr/>
          </p:nvSpPr>
          <p:spPr>
            <a:xfrm>
              <a:off x="4339666" y="3941345"/>
              <a:ext cx="1612420" cy="640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more sustainable way to eat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873A3F7-6D0A-06E1-029A-F5A1EF20716E}"/>
                </a:ext>
              </a:extLst>
            </p:cNvPr>
            <p:cNvSpPr txBox="1"/>
            <p:nvPr/>
          </p:nvSpPr>
          <p:spPr>
            <a:xfrm>
              <a:off x="6272006" y="3941345"/>
              <a:ext cx="1612420" cy="640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more sustainable way to work</a:t>
              </a: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50DD2743-9D53-0449-2FA3-A2194A788354}"/>
                </a:ext>
              </a:extLst>
            </p:cNvPr>
            <p:cNvSpPr txBox="1"/>
            <p:nvPr/>
          </p:nvSpPr>
          <p:spPr>
            <a:xfrm>
              <a:off x="8204643" y="3923723"/>
              <a:ext cx="1612420" cy="640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more sustainable way to invest</a:t>
              </a: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6B8EA096-5170-0B6E-9DFB-ABE17A841313}"/>
                </a:ext>
              </a:extLst>
            </p:cNvPr>
            <p:cNvSpPr txBox="1"/>
            <p:nvPr/>
          </p:nvSpPr>
          <p:spPr>
            <a:xfrm>
              <a:off x="10134318" y="3941345"/>
              <a:ext cx="1612420" cy="83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more sustainable way to receive financial returns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277078-AA83-7B54-C643-E4EC4E295DAB}"/>
                </a:ext>
              </a:extLst>
            </p:cNvPr>
            <p:cNvCxnSpPr>
              <a:cxnSpLocks/>
            </p:cNvCxnSpPr>
            <p:nvPr/>
          </p:nvCxnSpPr>
          <p:spPr>
            <a:xfrm>
              <a:off x="4215064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390AC2-27C4-76E4-A321-B365C4CA6222}"/>
                </a:ext>
              </a:extLst>
            </p:cNvPr>
            <p:cNvCxnSpPr>
              <a:cxnSpLocks/>
            </p:cNvCxnSpPr>
            <p:nvPr/>
          </p:nvCxnSpPr>
          <p:spPr>
            <a:xfrm>
              <a:off x="6138513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F93621-1916-CBB5-3FA5-0643BF0D7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09326" y="2926774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4366F9-92C6-7D52-E2D2-F135139C8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009716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851499B-DE62-6B37-7DF2-6A67355F69BA}"/>
                </a:ext>
              </a:extLst>
            </p:cNvPr>
            <p:cNvCxnSpPr>
              <a:cxnSpLocks/>
            </p:cNvCxnSpPr>
            <p:nvPr/>
          </p:nvCxnSpPr>
          <p:spPr>
            <a:xfrm>
              <a:off x="11871341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B8E334-A749-12B1-A41B-5965B9574C4F}"/>
              </a:ext>
            </a:extLst>
          </p:cNvPr>
          <p:cNvSpPr txBox="1"/>
          <p:nvPr/>
        </p:nvSpPr>
        <p:spPr>
          <a:xfrm>
            <a:off x="935570" y="998483"/>
            <a:ext cx="5126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Food with no cost to nature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39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863E45-2D60-AF76-4039-E6F2ECE345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11AE2-C186-0115-7D3C-82C784BBF801}"/>
              </a:ext>
            </a:extLst>
          </p:cNvPr>
          <p:cNvSpPr/>
          <p:nvPr/>
        </p:nvSpPr>
        <p:spPr>
          <a:xfrm>
            <a:off x="1141607" y="3104340"/>
            <a:ext cx="914400" cy="12348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CEF4E-6514-8C47-C3DB-54B51F6EB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3" y="-44244"/>
            <a:ext cx="1104969" cy="4581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53ADD-63FC-0920-CF37-188039BC4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824" y="3104340"/>
            <a:ext cx="6771457" cy="548587"/>
          </a:xfrm>
        </p:spPr>
        <p:txBody>
          <a:bodyPr/>
          <a:lstStyle/>
          <a:p>
            <a:r>
              <a:rPr lang="en-GB" sz="3600">
                <a:solidFill>
                  <a:schemeClr val="bg1"/>
                </a:solidFill>
              </a:rPr>
              <a:t>S</a:t>
            </a:r>
            <a:r>
              <a:rPr lang="en-LT" sz="3600">
                <a:solidFill>
                  <a:schemeClr val="bg1"/>
                </a:solidFill>
              </a:rPr>
              <a:t>YNONIM FOR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81E557-E5B9-053C-D6C8-91274DF78FEF}"/>
              </a:ext>
            </a:extLst>
          </p:cNvPr>
          <p:cNvSpPr txBox="1">
            <a:spLocks/>
          </p:cNvSpPr>
          <p:nvPr/>
        </p:nvSpPr>
        <p:spPr>
          <a:xfrm>
            <a:off x="2315823" y="3587535"/>
            <a:ext cx="9119670" cy="9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800">
                <a:solidFill>
                  <a:schemeClr val="bg1"/>
                </a:solidFill>
              </a:rPr>
              <a:t>S</a:t>
            </a:r>
            <a:r>
              <a:rPr lang="en-LT" sz="3800">
                <a:solidFill>
                  <a:schemeClr val="bg1"/>
                </a:solidFill>
              </a:rPr>
              <a:t>USTAINABLE FOOD AND LIFESTYLE</a:t>
            </a:r>
          </a:p>
        </p:txBody>
      </p:sp>
    </p:spTree>
    <p:extLst>
      <p:ext uri="{BB962C8B-B14F-4D97-AF65-F5344CB8AC3E}">
        <p14:creationId xmlns:p14="http://schemas.microsoft.com/office/powerpoint/2010/main" val="353458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289F0-CBB0-D773-CAE5-04221AC5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1F219A0-7BDA-49A6-3BE6-ECF26AA34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4" y="1326524"/>
            <a:ext cx="3859120" cy="2497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DF693-974F-E007-8961-549DEED8234D}"/>
              </a:ext>
            </a:extLst>
          </p:cNvPr>
          <p:cNvSpPr txBox="1"/>
          <p:nvPr/>
        </p:nvSpPr>
        <p:spPr>
          <a:xfrm>
            <a:off x="374344" y="3897056"/>
            <a:ext cx="107073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lt-L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AgTech</a:t>
            </a:r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 and </a:t>
            </a:r>
            <a:r>
              <a:rPr lang="lt-L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food producer</a:t>
            </a:r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3341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FC8B-87D9-2C65-D586-73FBC81B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F20325-3F81-0834-06A1-5944582ED214}"/>
              </a:ext>
            </a:extLst>
          </p:cNvPr>
          <p:cNvSpPr txBox="1">
            <a:spLocks/>
          </p:cNvSpPr>
          <p:nvPr/>
        </p:nvSpPr>
        <p:spPr>
          <a:xfrm>
            <a:off x="226257" y="1527694"/>
            <a:ext cx="11739485" cy="3625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/>
              <a:ea typeface="Verdana"/>
              <a:cs typeface="Arial"/>
            </a:endParaRPr>
          </a:p>
          <a:p>
            <a:r>
              <a:rPr lang="lt-LT" dirty="0" err="1">
                <a:latin typeface="Arial"/>
                <a:ea typeface="Verdana"/>
                <a:cs typeface="Arial"/>
              </a:rPr>
              <a:t>Mission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</a:p>
          <a:p>
            <a:r>
              <a:rPr lang="lt-LT" sz="3200" b="0" dirty="0" err="1">
                <a:latin typeface="Arial"/>
                <a:ea typeface="Verdana"/>
                <a:cs typeface="Arial"/>
              </a:rPr>
              <a:t>food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with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no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cost</a:t>
            </a:r>
            <a:r>
              <a:rPr lang="lt-LT" sz="3200" b="0" dirty="0">
                <a:latin typeface="Arial"/>
                <a:ea typeface="Verdana"/>
                <a:cs typeface="Arial"/>
              </a:rPr>
              <a:t> to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nature</a:t>
            </a:r>
            <a:r>
              <a:rPr lang="lt-LT" sz="3200" b="0" dirty="0">
                <a:latin typeface="Arial"/>
                <a:ea typeface="Verdana"/>
                <a:cs typeface="Arial"/>
              </a:rPr>
              <a:t>.</a:t>
            </a:r>
          </a:p>
          <a:p>
            <a:endParaRPr lang="lt-LT" sz="3200" b="0" dirty="0">
              <a:latin typeface="Arial"/>
              <a:ea typeface="Verdana"/>
              <a:cs typeface="Arial"/>
            </a:endParaRPr>
          </a:p>
          <a:p>
            <a:r>
              <a:rPr lang="lt-LT" dirty="0" err="1">
                <a:latin typeface="Arial"/>
                <a:ea typeface="Verdana"/>
                <a:cs typeface="Arial"/>
              </a:rPr>
              <a:t>Vision</a:t>
            </a:r>
            <a:endParaRPr lang="lt-LT" dirty="0">
              <a:latin typeface="Arial"/>
              <a:ea typeface="Verdana"/>
              <a:cs typeface="Arial"/>
            </a:endParaRPr>
          </a:p>
          <a:p>
            <a:r>
              <a:rPr lang="lt-LT" sz="3200" b="0" dirty="0">
                <a:latin typeface="Arial"/>
                <a:ea typeface="Verdana"/>
                <a:cs typeface="Arial"/>
              </a:rPr>
              <a:t>a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synonym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for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sustainable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food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and</a:t>
            </a:r>
            <a:r>
              <a:rPr lang="lt-LT" sz="3200" b="0" dirty="0">
                <a:latin typeface="Arial"/>
                <a:ea typeface="Verdana"/>
                <a:cs typeface="Arial"/>
              </a:rPr>
              <a:t> </a:t>
            </a:r>
            <a:r>
              <a:rPr lang="lt-LT" sz="3200" b="0" dirty="0" err="1">
                <a:latin typeface="Arial"/>
                <a:ea typeface="Verdana"/>
                <a:cs typeface="Arial"/>
              </a:rPr>
              <a:t>lifestyle</a:t>
            </a:r>
            <a:r>
              <a:rPr lang="lt-LT" sz="3200" b="0" dirty="0">
                <a:latin typeface="Arial"/>
                <a:ea typeface="Verdana"/>
                <a:cs typeface="Arial"/>
              </a:rPr>
              <a:t>.</a:t>
            </a:r>
            <a:endParaRPr lang="en-US" sz="3200" b="0" dirty="0"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92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660E7FE-87E7-E474-0782-A122CD688929}"/>
              </a:ext>
            </a:extLst>
          </p:cNvPr>
          <p:cNvSpPr txBox="1">
            <a:spLocks/>
          </p:cNvSpPr>
          <p:nvPr/>
        </p:nvSpPr>
        <p:spPr>
          <a:xfrm>
            <a:off x="840932" y="838200"/>
            <a:ext cx="6793864" cy="1122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AUGA </a:t>
            </a:r>
            <a:r>
              <a:rPr lang="en-US" dirty="0"/>
              <a:t>group</a:t>
            </a:r>
            <a:r>
              <a:rPr lang="lt-LT" dirty="0"/>
              <a:t> at a </a:t>
            </a:r>
            <a:r>
              <a:rPr lang="en-US" dirty="0"/>
              <a:t>glance</a:t>
            </a:r>
            <a:endParaRPr lang="en-LT" dirty="0"/>
          </a:p>
          <a:p>
            <a:endParaRPr lang="en-LT" dirty="0"/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5B38BCCE-4229-8D6F-D07C-2A3514892119}"/>
              </a:ext>
            </a:extLst>
          </p:cNvPr>
          <p:cNvGrpSpPr/>
          <p:nvPr/>
        </p:nvGrpSpPr>
        <p:grpSpPr>
          <a:xfrm>
            <a:off x="711737" y="1690597"/>
            <a:ext cx="7049434" cy="4350489"/>
            <a:chOff x="9357" y="1041012"/>
            <a:chExt cx="5645304" cy="41236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ED3439-E00D-0ACE-55FD-BA48E869D4E3}"/>
                </a:ext>
              </a:extLst>
            </p:cNvPr>
            <p:cNvSpPr txBox="1"/>
            <p:nvPr/>
          </p:nvSpPr>
          <p:spPr>
            <a:xfrm>
              <a:off x="9357" y="1041738"/>
              <a:ext cx="2129450" cy="125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largest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vertically integrated organic food producer in Europe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4D8AD6-8883-16F7-9C9C-F2811D16AD0B}"/>
                </a:ext>
              </a:extLst>
            </p:cNvPr>
            <p:cNvSpPr txBox="1"/>
            <p:nvPr/>
          </p:nvSpPr>
          <p:spPr>
            <a:xfrm>
              <a:off x="2226946" y="1041012"/>
              <a:ext cx="149940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Founded in</a:t>
              </a:r>
              <a:endParaRPr lang="lt-LT" sz="2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lt-LT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US" sz="2800">
                <a:ln w="19050">
                  <a:solidFill>
                    <a:srgbClr val="2BB14A"/>
                  </a:solidFill>
                </a:ln>
                <a:solidFill>
                  <a:srgbClr val="2BB1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38B5A5-32A8-7382-8CD9-2A21756A5290}"/>
                </a:ext>
              </a:extLst>
            </p:cNvPr>
            <p:cNvSpPr txBox="1"/>
            <p:nvPr/>
          </p:nvSpPr>
          <p:spPr>
            <a:xfrm>
              <a:off x="3726346" y="1043304"/>
              <a:ext cx="1769497" cy="1196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Listed on</a:t>
              </a:r>
            </a:p>
            <a:p>
              <a:pPr algn="ctr"/>
              <a:r>
                <a:rPr lang="en-US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Nasdaq</a:t>
              </a:r>
            </a:p>
            <a:p>
              <a:pPr algn="ctr"/>
              <a:r>
                <a:rPr lang="en-US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Vilnius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4B6FD7-9D24-6740-F929-59AC8ADDE826}"/>
                </a:ext>
              </a:extLst>
            </p:cNvPr>
            <p:cNvSpPr txBox="1"/>
            <p:nvPr/>
          </p:nvSpPr>
          <p:spPr>
            <a:xfrm>
              <a:off x="2226946" y="2709548"/>
              <a:ext cx="149940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1,2</a:t>
              </a:r>
              <a:r>
                <a:rPr lang="en-US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lt-LT" sz="2800">
                <a:ln w="19050">
                  <a:solidFill>
                    <a:srgbClr val="2BB14A"/>
                  </a:solidFill>
                </a:ln>
                <a:solidFill>
                  <a:srgbClr val="2BB1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employees</a:t>
              </a:r>
            </a:p>
          </p:txBody>
        </p:sp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E105B643-84F9-DA14-39CB-A4AECADDB69B}"/>
                </a:ext>
              </a:extLst>
            </p:cNvPr>
            <p:cNvGrpSpPr/>
            <p:nvPr/>
          </p:nvGrpSpPr>
          <p:grpSpPr>
            <a:xfrm>
              <a:off x="3649108" y="2639261"/>
              <a:ext cx="2005553" cy="787663"/>
              <a:chOff x="5157085" y="3029056"/>
              <a:chExt cx="2005553" cy="78766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BABC9F-1B5E-BACA-4138-AAC5616B45AA}"/>
                  </a:ext>
                </a:extLst>
              </p:cNvPr>
              <p:cNvSpPr txBox="1"/>
              <p:nvPr/>
            </p:nvSpPr>
            <p:spPr>
              <a:xfrm>
                <a:off x="5157085" y="3029056"/>
                <a:ext cx="1735996" cy="787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t-LT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8.5</a:t>
                </a:r>
                <a:endParaRPr lang="lt-LT" sz="2800" b="1">
                  <a:ln w="19050">
                    <a:solidFill>
                      <a:schemeClr val="tx1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lt-LT" sz="200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of arable land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3CB77E-A3A8-C204-9B8C-3A66412A3F3D}"/>
                  </a:ext>
                </a:extLst>
              </p:cNvPr>
              <p:cNvSpPr txBox="1"/>
              <p:nvPr/>
            </p:nvSpPr>
            <p:spPr>
              <a:xfrm>
                <a:off x="6248238" y="3063775"/>
                <a:ext cx="914400" cy="437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lt-LT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lt-LT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</a:t>
                </a:r>
                <a:endParaRPr lang="en-US" sz="1200" b="1"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A09B6-C148-1396-A5C2-C524BF52F6FB}"/>
                </a:ext>
              </a:extLst>
            </p:cNvPr>
            <p:cNvSpPr txBox="1"/>
            <p:nvPr/>
          </p:nvSpPr>
          <p:spPr>
            <a:xfrm>
              <a:off x="9358" y="2717739"/>
              <a:ext cx="212945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4+1 </a:t>
              </a:r>
              <a:endParaRPr lang="en-US" sz="2000" dirty="0">
                <a:ln w="19050">
                  <a:solidFill>
                    <a:srgbClr val="2BB14A"/>
                  </a:solidFill>
                </a:ln>
                <a:solidFill>
                  <a:srgbClr val="2BB1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business segments</a:t>
              </a:r>
            </a:p>
          </p:txBody>
        </p: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3DE05C10-E369-32D2-5F32-2B78A6A1B8F9}"/>
                </a:ext>
              </a:extLst>
            </p:cNvPr>
            <p:cNvGrpSpPr/>
            <p:nvPr/>
          </p:nvGrpSpPr>
          <p:grpSpPr>
            <a:xfrm>
              <a:off x="865046" y="4090424"/>
              <a:ext cx="2162952" cy="787663"/>
              <a:chOff x="8349874" y="2789456"/>
              <a:chExt cx="2162952" cy="78766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61CDB9-0CA2-51D3-89A2-8B7D2C48A1EC}"/>
                  </a:ext>
                </a:extLst>
              </p:cNvPr>
              <p:cNvSpPr txBox="1"/>
              <p:nvPr/>
            </p:nvSpPr>
            <p:spPr>
              <a:xfrm>
                <a:off x="8349874" y="2789456"/>
                <a:ext cx="2129450" cy="787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80.1 </a:t>
                </a:r>
                <a:r>
                  <a:rPr lang="lt-LT" sz="20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lt-L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revenue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A54316-37BB-3EAA-0A9F-73B1142F0CFE}"/>
                  </a:ext>
                </a:extLst>
              </p:cNvPr>
              <p:cNvSpPr txBox="1"/>
              <p:nvPr/>
            </p:nvSpPr>
            <p:spPr>
              <a:xfrm>
                <a:off x="9632324" y="2816025"/>
                <a:ext cx="880502" cy="437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million</a:t>
                </a:r>
              </a:p>
              <a:p>
                <a:r>
                  <a:rPr lang="en-US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EUR</a:t>
                </a:r>
              </a:p>
            </p:txBody>
          </p:sp>
        </p:grpSp>
        <p:grpSp>
          <p:nvGrpSpPr>
            <p:cNvPr id="14" name="Group 31">
              <a:extLst>
                <a:ext uri="{FF2B5EF4-FFF2-40B4-BE49-F238E27FC236}">
                  <a16:creationId xmlns:a16="http://schemas.microsoft.com/office/drawing/2014/main" id="{9EFA445B-E3D1-8CAE-FC0C-1ADB14A4CA7B}"/>
                </a:ext>
              </a:extLst>
            </p:cNvPr>
            <p:cNvGrpSpPr/>
            <p:nvPr/>
          </p:nvGrpSpPr>
          <p:grpSpPr>
            <a:xfrm>
              <a:off x="3082635" y="4085249"/>
              <a:ext cx="1757438" cy="1079389"/>
              <a:chOff x="4374674" y="4426885"/>
              <a:chExt cx="1757438" cy="107938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93B2AF-74D4-E89A-BB8D-8F64CE466529}"/>
                  </a:ext>
                </a:extLst>
              </p:cNvPr>
              <p:cNvSpPr txBox="1"/>
              <p:nvPr/>
            </p:nvSpPr>
            <p:spPr>
              <a:xfrm>
                <a:off x="4374674" y="4426885"/>
                <a:ext cx="1499400" cy="107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66</a:t>
                </a:r>
                <a:endParaRPr lang="lt-LT" sz="20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lt-LT" sz="200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of sales is export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933DEC-75E6-878E-8CF1-C6FA492BF856}"/>
                  </a:ext>
                </a:extLst>
              </p:cNvPr>
              <p:cNvSpPr txBox="1"/>
              <p:nvPr/>
            </p:nvSpPr>
            <p:spPr>
              <a:xfrm>
                <a:off x="5217712" y="4609490"/>
                <a:ext cx="914400" cy="26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</p:grpSp>
      </p:grp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7D41A82-F6E9-BC3D-321E-F20F04104F0C}"/>
              </a:ext>
            </a:extLst>
          </p:cNvPr>
          <p:cNvSpPr txBox="1">
            <a:spLocks/>
          </p:cNvSpPr>
          <p:nvPr/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Audited financial results, </a:t>
            </a:r>
            <a:r>
              <a:rPr lang="lt-LT" dirty="0"/>
              <a:t>2022​</a:t>
            </a:r>
          </a:p>
        </p:txBody>
      </p:sp>
      <p:pic>
        <p:nvPicPr>
          <p:cNvPr id="22" name="Picture 21" descr="A diagram of a cow and mushrooms&#10;&#10;Description automatically generated">
            <a:extLst>
              <a:ext uri="{FF2B5EF4-FFF2-40B4-BE49-F238E27FC236}">
                <a16:creationId xmlns:a16="http://schemas.microsoft.com/office/drawing/2014/main" id="{2F525EF6-97D0-0A00-F8FF-0E597B3AB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63" y="1524033"/>
            <a:ext cx="4849378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augalas, žolelė, žolė, Eterinio aliejaus augalai&#10;&#10;Automatiškai sugeneruotas aprašymas">
            <a:extLst>
              <a:ext uri="{FF2B5EF4-FFF2-40B4-BE49-F238E27FC236}">
                <a16:creationId xmlns:a16="http://schemas.microsoft.com/office/drawing/2014/main" id="{3C4BE657-FB1F-6C7B-5B32-3B096F87D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8383"/>
          <a:stretch/>
        </p:blipFill>
        <p:spPr>
          <a:xfrm>
            <a:off x="5167901" y="1552135"/>
            <a:ext cx="6558993" cy="4219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en-US" dirty="0"/>
              <a:t>Crop growing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199" y="1552135"/>
            <a:ext cx="3954477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lt-LT" sz="2000" b="0" dirty="0">
                <a:highlight>
                  <a:srgbClr val="FFFFFF"/>
                </a:highlight>
              </a:rPr>
              <a:t>C</a:t>
            </a:r>
            <a:r>
              <a:rPr lang="en-US" sz="2000" b="0" dirty="0" err="1">
                <a:highlight>
                  <a:srgbClr val="FFFFFF"/>
                </a:highlight>
              </a:rPr>
              <a:t>rops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cultivated</a:t>
            </a:r>
            <a:r>
              <a:rPr lang="en-US" sz="2000" b="0" dirty="0">
                <a:highlight>
                  <a:srgbClr val="FFFFFF"/>
                </a:highlight>
              </a:rPr>
              <a:t> on 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3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8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,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500</a:t>
            </a:r>
            <a:r>
              <a:rPr lang="en-US" sz="2000" b="0" dirty="0">
                <a:highlight>
                  <a:srgbClr val="FFFFFF"/>
                </a:highlight>
              </a:rPr>
              <a:t> 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h</a:t>
            </a:r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a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 </a:t>
            </a:r>
            <a:r>
              <a:rPr lang="en-US" sz="2000" b="0" dirty="0">
                <a:highlight>
                  <a:srgbClr val="FFFFFF"/>
                </a:highlight>
              </a:rPr>
              <a:t>of certified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organic</a:t>
            </a:r>
            <a:r>
              <a:rPr lang="en-US" sz="2000" b="0" dirty="0">
                <a:highlight>
                  <a:srgbClr val="FFFFFF"/>
                </a:highlight>
              </a:rPr>
              <a:t> arable land</a:t>
            </a:r>
            <a:r>
              <a:rPr lang="lt-LT" sz="2000" b="0" dirty="0">
                <a:highlight>
                  <a:srgbClr val="FFFFFF"/>
                </a:highlight>
              </a:rPr>
              <a:t>: </a:t>
            </a:r>
            <a:r>
              <a:rPr lang="en-US" sz="2000" b="0" dirty="0">
                <a:highlight>
                  <a:srgbClr val="FFFFFF"/>
                </a:highlight>
              </a:rPr>
              <a:t>wheat, oats, legumes, rapeseed, sugar beets, and vegetables.</a:t>
            </a:r>
            <a:endParaRPr lang="lt-LT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86,000</a:t>
            </a:r>
            <a:r>
              <a:rPr lang="lt-LT" sz="2000" dirty="0">
                <a:highlight>
                  <a:srgbClr val="FFFFFF"/>
                </a:highlight>
              </a:rPr>
              <a:t> </a:t>
            </a:r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t </a:t>
            </a:r>
            <a:r>
              <a:rPr lang="lt-LT" sz="2000" b="0" dirty="0" err="1">
                <a:solidFill>
                  <a:schemeClr val="tx1"/>
                </a:solidFill>
                <a:highlight>
                  <a:srgbClr val="FFFFFF"/>
                </a:highlight>
              </a:rPr>
              <a:t>of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solidFill>
                  <a:schemeClr val="tx1"/>
                </a:solidFill>
                <a:highlight>
                  <a:srgbClr val="FFFFFF"/>
                </a:highlight>
              </a:rPr>
              <a:t>crop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solidFill>
                  <a:schemeClr val="tx1"/>
                </a:solidFill>
                <a:highlight>
                  <a:srgbClr val="FFFFFF"/>
                </a:highlight>
              </a:rPr>
              <a:t>production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solidFill>
                  <a:schemeClr val="tx1"/>
                </a:solidFill>
                <a:highlight>
                  <a:srgbClr val="FFFFFF"/>
                </a:highlight>
              </a:rPr>
              <a:t>sold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.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b="0" dirty="0">
                <a:highlight>
                  <a:srgbClr val="FFFFFF"/>
                </a:highlight>
              </a:rPr>
              <a:t>To ensure 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sustainable agriculture practices</a:t>
            </a:r>
            <a:r>
              <a:rPr lang="en-US" sz="2000" b="0" dirty="0">
                <a:highlight>
                  <a:srgbClr val="FFFFFF"/>
                </a:highlight>
              </a:rPr>
              <a:t>, the company </a:t>
            </a:r>
            <a:r>
              <a:rPr lang="lt-LT" sz="2000" b="0" dirty="0" err="1">
                <a:highlight>
                  <a:srgbClr val="FFFFFF"/>
                </a:highlight>
              </a:rPr>
              <a:t>applies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regenerative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crop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rotation</a:t>
            </a:r>
            <a:r>
              <a:rPr lang="lt-LT" sz="2000" b="0" dirty="0">
                <a:highlight>
                  <a:srgbClr val="FFFFFF"/>
                </a:highlight>
              </a:rPr>
              <a:t>,</a:t>
            </a:r>
            <a:r>
              <a:rPr lang="en-US" sz="2000" b="0" dirty="0">
                <a:highlight>
                  <a:srgbClr val="FFFFFF"/>
                </a:highlight>
              </a:rPr>
              <a:t>min-till technologies, and innovative agricultural machinery.</a:t>
            </a:r>
            <a:endParaRPr lang="lt-LT" sz="2000" b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A9E092D-B921-0498-F7B4-4BD9077AC9DA}"/>
              </a:ext>
            </a:extLst>
          </p:cNvPr>
          <p:cNvSpPr txBox="1">
            <a:spLocks/>
          </p:cNvSpPr>
          <p:nvPr/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Audited financial results, </a:t>
            </a:r>
            <a:r>
              <a:rPr lang="lt-LT" dirty="0"/>
              <a:t>2022​</a:t>
            </a:r>
          </a:p>
        </p:txBody>
      </p:sp>
    </p:spTree>
    <p:extLst>
      <p:ext uri="{BB962C8B-B14F-4D97-AF65-F5344CB8AC3E}">
        <p14:creationId xmlns:p14="http://schemas.microsoft.com/office/powerpoint/2010/main" val="226856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ws stand in a grassy field&#10;&#10;Description automatically generated with low confidence">
            <a:extLst>
              <a:ext uri="{FF2B5EF4-FFF2-40B4-BE49-F238E27FC236}">
                <a16:creationId xmlns:a16="http://schemas.microsoft.com/office/drawing/2014/main" id="{D78A4BDF-9B34-67C1-21C9-CC452E14F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/>
        </p:blipFill>
        <p:spPr>
          <a:xfrm>
            <a:off x="5167901" y="1552135"/>
            <a:ext cx="6558994" cy="4219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lt-LT" dirty="0" err="1"/>
              <a:t>Dairy</a:t>
            </a:r>
            <a:endParaRPr lang="lt-LT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199" y="1552135"/>
            <a:ext cx="3954476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3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,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400</a:t>
            </a:r>
            <a:r>
              <a:rPr lang="en-US" sz="2000" b="0" dirty="0">
                <a:highlight>
                  <a:srgbClr val="FFFFFF"/>
                </a:highlight>
              </a:rPr>
              <a:t> </a:t>
            </a:r>
            <a:r>
              <a:rPr lang="en-US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dairy cows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.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2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6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,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600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 t</a:t>
            </a:r>
            <a:r>
              <a:rPr lang="en-US" sz="2000" b="0" dirty="0">
                <a:highlight>
                  <a:srgbClr val="FFFFFF"/>
                </a:highlight>
              </a:rPr>
              <a:t> of milk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 err="1">
                <a:highlight>
                  <a:srgbClr val="FFFFFF"/>
                </a:highlight>
              </a:rPr>
              <a:t>sold</a:t>
            </a:r>
            <a:r>
              <a:rPr lang="lt-LT" sz="2000" b="0" dirty="0">
                <a:highlight>
                  <a:srgbClr val="FFFFFF"/>
                </a:highlight>
              </a:rPr>
              <a:t>.</a:t>
            </a:r>
            <a:endParaRPr lang="en-US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b="0" dirty="0">
                <a:highlight>
                  <a:srgbClr val="FFFFFF"/>
                </a:highlight>
              </a:rPr>
              <a:t>Cow feed is based on perennial leguminous grasses</a:t>
            </a:r>
            <a:r>
              <a:rPr lang="lt-LT" sz="2000" b="0" dirty="0">
                <a:highlight>
                  <a:srgbClr val="FFFFFF"/>
                </a:highlight>
              </a:rPr>
              <a:t>.</a:t>
            </a:r>
          </a:p>
          <a:p>
            <a:pPr>
              <a:buClr>
                <a:srgbClr val="00B050"/>
              </a:buClr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en-US" sz="2000" b="0" dirty="0">
                <a:highlight>
                  <a:srgbClr val="FFFFFF"/>
                </a:highlight>
              </a:rPr>
              <a:t>Livestock waste is used as an organic </a:t>
            </a:r>
            <a:r>
              <a:rPr lang="en-US" sz="2000" b="0" dirty="0" err="1">
                <a:highlight>
                  <a:srgbClr val="FFFFFF"/>
                </a:highlight>
              </a:rPr>
              <a:t>fertiliser</a:t>
            </a:r>
            <a:r>
              <a:rPr lang="en-US" sz="2000" b="0" dirty="0">
                <a:highlight>
                  <a:srgbClr val="FFFFFF"/>
                </a:highlight>
              </a:rPr>
              <a:t>, in a closed-loop organic farming model</a:t>
            </a:r>
            <a:r>
              <a:rPr lang="lt-LT" sz="2000" b="0" dirty="0">
                <a:highlight>
                  <a:srgbClr val="FFFFFF"/>
                </a:highlight>
              </a:rPr>
              <a:t>. </a:t>
            </a:r>
            <a:r>
              <a:rPr lang="en-US" sz="2000" b="0" dirty="0">
                <a:highlight>
                  <a:srgbClr val="FFFFFF"/>
                </a:highlight>
              </a:rPr>
              <a:t> </a:t>
            </a:r>
            <a:endParaRPr lang="lt-LT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 err="1">
                <a:highlight>
                  <a:srgbClr val="FFFFFF"/>
                </a:highlight>
              </a:rPr>
              <a:t>The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en-US" sz="2000" b="0" dirty="0">
                <a:highlight>
                  <a:srgbClr val="FFFFFF"/>
                </a:highlight>
              </a:rPr>
              <a:t>manure </a:t>
            </a:r>
            <a:r>
              <a:rPr lang="lt-LT" sz="2000" b="0" dirty="0" err="1">
                <a:highlight>
                  <a:srgbClr val="FFFFFF"/>
                </a:highlight>
              </a:rPr>
              <a:t>is</a:t>
            </a:r>
            <a:r>
              <a:rPr lang="lt-LT" sz="2000" b="0" dirty="0">
                <a:highlight>
                  <a:srgbClr val="FFFFFF"/>
                </a:highlight>
              </a:rPr>
              <a:t> </a:t>
            </a:r>
            <a:r>
              <a:rPr lang="en-US" sz="2000" b="0" dirty="0">
                <a:highlight>
                  <a:srgbClr val="FFFFFF"/>
                </a:highlight>
              </a:rPr>
              <a:t>used for biomethane production.</a:t>
            </a:r>
            <a:endParaRPr lang="lt-LT" sz="2000" b="0" dirty="0">
              <a:highlight>
                <a:srgbClr val="FFFFFF"/>
              </a:highlight>
            </a:endParaRPr>
          </a:p>
          <a:p>
            <a:endParaRPr lang="en-GB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6074EB-59DD-0258-AF8F-8E2238E597F5}"/>
              </a:ext>
            </a:extLst>
          </p:cNvPr>
          <p:cNvSpPr txBox="1">
            <a:spLocks/>
          </p:cNvSpPr>
          <p:nvPr/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Audited financial results, </a:t>
            </a:r>
            <a:r>
              <a:rPr lang="lt-LT" dirty="0"/>
              <a:t>2022​</a:t>
            </a:r>
          </a:p>
        </p:txBody>
      </p:sp>
    </p:spTree>
    <p:extLst>
      <p:ext uri="{BB962C8B-B14F-4D97-AF65-F5344CB8AC3E}">
        <p14:creationId xmlns:p14="http://schemas.microsoft.com/office/powerpoint/2010/main" val="274241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56147-9921-456B-695F-B5C4112C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/>
        </p:blipFill>
        <p:spPr bwMode="auto">
          <a:xfrm>
            <a:off x="5167900" y="1552135"/>
            <a:ext cx="6558993" cy="40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>
            <a:normAutofit/>
          </a:bodyPr>
          <a:lstStyle/>
          <a:p>
            <a:r>
              <a:rPr lang="en-US" dirty="0"/>
              <a:t>Mushroom growing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200" y="1552135"/>
            <a:ext cx="4196138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00B050"/>
              </a:buClr>
            </a:pPr>
            <a:r>
              <a:rPr lang="lt-LT" sz="2000" b="0" dirty="0" err="1"/>
              <a:t>Approx</a:t>
            </a:r>
            <a:r>
              <a:rPr lang="lt-LT" sz="2000" b="0" dirty="0"/>
              <a:t>.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i="0" u="none" strike="noStrike" dirty="0">
                <a:solidFill>
                  <a:srgbClr val="00B050"/>
                </a:solidFill>
                <a:effectLst/>
              </a:rPr>
              <a:t>12</a:t>
            </a:r>
            <a:r>
              <a:rPr lang="lt-LT" sz="2000" i="0" u="none" strike="noStrike" dirty="0">
                <a:solidFill>
                  <a:srgbClr val="00B050"/>
                </a:solidFill>
                <a:effectLst/>
              </a:rPr>
              <a:t>,</a:t>
            </a:r>
            <a:r>
              <a:rPr lang="en-US" sz="2000" i="0" u="none" strike="noStrike" dirty="0">
                <a:solidFill>
                  <a:srgbClr val="00B050"/>
                </a:solidFill>
                <a:effectLst/>
              </a:rPr>
              <a:t>000 t</a:t>
            </a:r>
            <a:r>
              <a:rPr lang="en-US" sz="2000" b="0" i="0" u="none" strike="noStrike" dirty="0">
                <a:effectLst/>
              </a:rPr>
              <a:t> of mushrooms are grown</a:t>
            </a:r>
            <a:r>
              <a:rPr lang="lt-LT" sz="2000" b="0" i="0" u="none" strike="noStrike" dirty="0">
                <a:effectLst/>
              </a:rPr>
              <a:t> </a:t>
            </a:r>
            <a:r>
              <a:rPr lang="lt-LT" sz="2000" b="0" i="0" u="none" strike="noStrike" dirty="0" err="1">
                <a:effectLst/>
              </a:rPr>
              <a:t>annually</a:t>
            </a:r>
            <a:r>
              <a:rPr lang="lt-LT" sz="2000" b="0" i="0" u="none" strike="noStrike" dirty="0">
                <a:effectLst/>
              </a:rPr>
              <a:t>.</a:t>
            </a:r>
          </a:p>
          <a:p>
            <a:pPr fontAlgn="base">
              <a:buClr>
                <a:srgbClr val="00B050"/>
              </a:buClr>
            </a:pPr>
            <a:endParaRPr lang="lt-LT" sz="2000" b="0" dirty="0"/>
          </a:p>
          <a:p>
            <a:pPr fontAlgn="base">
              <a:buClr>
                <a:srgbClr val="00B050"/>
              </a:buClr>
            </a:pPr>
            <a:r>
              <a:rPr lang="lt-LT" sz="2000" i="0" u="none" strike="noStrike" dirty="0">
                <a:solidFill>
                  <a:srgbClr val="00B050"/>
                </a:solidFill>
                <a:effectLst/>
              </a:rPr>
              <a:t>11,500 t</a:t>
            </a:r>
            <a:r>
              <a:rPr lang="lt-LT" sz="2000" b="0" i="0" u="none" strike="noStrike" dirty="0">
                <a:effectLst/>
              </a:rPr>
              <a:t> </a:t>
            </a:r>
            <a:r>
              <a:rPr lang="lt-LT" sz="2000" b="0" i="0" u="none" strike="noStrike" dirty="0" err="1">
                <a:effectLst/>
              </a:rPr>
              <a:t>of</a:t>
            </a:r>
            <a:r>
              <a:rPr lang="lt-LT" sz="2000" b="0" i="0" u="none" strike="noStrike" dirty="0">
                <a:effectLst/>
              </a:rPr>
              <a:t> </a:t>
            </a:r>
            <a:r>
              <a:rPr lang="lt-LT" sz="2000" b="0" i="0" u="none" strike="noStrike" dirty="0" err="1">
                <a:effectLst/>
              </a:rPr>
              <a:t>mushrooms</a:t>
            </a:r>
            <a:r>
              <a:rPr lang="lt-LT" sz="2000" b="0" i="0" u="none" strike="noStrike" dirty="0">
                <a:effectLst/>
              </a:rPr>
              <a:t> are </a:t>
            </a:r>
            <a:r>
              <a:rPr lang="lt-LT" sz="2000" b="0" i="0" u="none" strike="noStrike" dirty="0" err="1">
                <a:effectLst/>
              </a:rPr>
              <a:t>sold</a:t>
            </a:r>
            <a:r>
              <a:rPr lang="lt-LT" sz="2000" b="0" i="0" u="none" strike="noStrike" dirty="0">
                <a:effectLst/>
              </a:rPr>
              <a:t>.</a:t>
            </a:r>
          </a:p>
          <a:p>
            <a:pPr fontAlgn="base">
              <a:buClr>
                <a:srgbClr val="00B050"/>
              </a:buClr>
            </a:pPr>
            <a:endParaRPr lang="lt-LT" sz="2000" b="0" i="0" u="none" strike="noStrike" dirty="0">
              <a:effectLst/>
            </a:endParaRPr>
          </a:p>
          <a:p>
            <a:pPr algn="l" rtl="0" fontAlgn="base">
              <a:buClr>
                <a:srgbClr val="00B050"/>
              </a:buClr>
            </a:pPr>
            <a:r>
              <a:rPr lang="en-US" sz="2000" b="0" i="0" u="none" strike="noStrike" dirty="0">
                <a:effectLst/>
              </a:rPr>
              <a:t>Baltic Champs, a division of AUGA group, is one of the biggest and most advanced mushroom producers in the Baltic region. </a:t>
            </a:r>
            <a:endParaRPr lang="lt-LT" sz="2000" b="0" i="0" u="none" strike="noStrike" dirty="0">
              <a:effectLst/>
            </a:endParaRPr>
          </a:p>
          <a:p>
            <a:pPr algn="l" rtl="0" fontAlgn="base">
              <a:buClr>
                <a:srgbClr val="00B050"/>
              </a:buClr>
            </a:pPr>
            <a:endParaRPr lang="lt-LT" sz="2000" b="0" dirty="0"/>
          </a:p>
          <a:p>
            <a:pPr algn="l" rtl="0" fontAlgn="base">
              <a:buClr>
                <a:srgbClr val="00B050"/>
              </a:buClr>
            </a:pPr>
            <a:r>
              <a:rPr lang="en-US" sz="2000" b="0" i="0" u="none" strike="noStrike" dirty="0">
                <a:effectLst/>
              </a:rPr>
              <a:t>The products are primarily exported to Sweden, Denmark, Norway, Latvia, and Estonia.</a:t>
            </a:r>
          </a:p>
          <a:p>
            <a:pPr marL="342900" indent="-342900" algn="l" rtl="0" fontAlgn="base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2000" b="0" i="0" u="none" strike="noStrike" dirty="0">
              <a:effectLst/>
            </a:endParaRPr>
          </a:p>
          <a:p>
            <a:pPr>
              <a:lnSpc>
                <a:spcPct val="100000"/>
              </a:lnSpc>
            </a:pPr>
            <a:endParaRPr lang="lt-LT" sz="2000" b="0" dirty="0"/>
          </a:p>
          <a:p>
            <a:endParaRPr lang="en-GB" sz="4400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351586C-A3A1-157B-2A8D-560283F8528D}"/>
              </a:ext>
            </a:extLst>
          </p:cNvPr>
          <p:cNvSpPr txBox="1">
            <a:spLocks/>
          </p:cNvSpPr>
          <p:nvPr/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Audited financial results, </a:t>
            </a:r>
            <a:r>
              <a:rPr lang="lt-LT" dirty="0"/>
              <a:t>2022​</a:t>
            </a:r>
          </a:p>
        </p:txBody>
      </p:sp>
    </p:spTree>
    <p:extLst>
      <p:ext uri="{BB962C8B-B14F-4D97-AF65-F5344CB8AC3E}">
        <p14:creationId xmlns:p14="http://schemas.microsoft.com/office/powerpoint/2010/main" val="234415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C3ED1-082D-1964-42EF-5B5D5FF5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341" y="838200"/>
            <a:ext cx="5093057" cy="1130464"/>
          </a:xfrm>
        </p:spPr>
        <p:txBody>
          <a:bodyPr>
            <a:normAutofit lnSpcReduction="10000"/>
          </a:bodyPr>
          <a:lstStyle/>
          <a:p>
            <a:r>
              <a:rPr lang="lt-LT" dirty="0" err="1"/>
              <a:t>Food</a:t>
            </a:r>
            <a:r>
              <a:rPr lang="lt-LT" dirty="0"/>
              <a:t> </a:t>
            </a:r>
            <a:r>
              <a:rPr lang="lt-LT" dirty="0" err="1"/>
              <a:t>basics</a:t>
            </a:r>
            <a:r>
              <a:rPr lang="lt-LT" dirty="0"/>
              <a:t>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consumers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D81A-5112-6BCA-DCFB-ABFD0CEFDD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341" y="2375935"/>
            <a:ext cx="4960479" cy="31499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Everyday consumer food basics</a:t>
            </a:r>
            <a:r>
              <a:rPr lang="lt-LT" dirty="0">
                <a:solidFill>
                  <a:schemeClr val="tx1"/>
                </a:solidFill>
              </a:rPr>
              <a:t>: </a:t>
            </a:r>
            <a:r>
              <a:rPr lang="en-US" dirty="0"/>
              <a:t>milk kefir, curd, sour cream, oatflakes, and eggs</a:t>
            </a:r>
            <a:r>
              <a:rPr lang="lt-LT" dirty="0">
                <a:solidFill>
                  <a:schemeClr val="tx1"/>
                </a:solidFill>
              </a:rPr>
              <a:t>.</a:t>
            </a: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838"/>
                </a:solidFill>
              </a:rPr>
              <a:t>Produced exclusively from organic raw materials from AUGA farms, which are committed to sustainable farming practices.</a:t>
            </a:r>
          </a:p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00B050"/>
                </a:solidFill>
              </a:rPr>
              <a:t> new category in food.</a:t>
            </a:r>
            <a:endParaRPr lang="en-US" b="1" i="0" u="none" strike="noStrike" dirty="0">
              <a:solidFill>
                <a:srgbClr val="00B050"/>
              </a:solidFill>
              <a:effectLst/>
            </a:endParaRPr>
          </a:p>
          <a:p>
            <a:endParaRPr lang="en-US" dirty="0">
              <a:solidFill>
                <a:srgbClr val="3B383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84FED-0202-0446-A089-E1F53FFD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EA39FFB-D419-58D2-FF75-7D33217DB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409" y="837524"/>
            <a:ext cx="5772789" cy="5417968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143093D-BFDF-BC8C-5C0E-B13A35065ADF}"/>
              </a:ext>
            </a:extLst>
          </p:cNvPr>
          <p:cNvSpPr txBox="1">
            <a:spLocks/>
          </p:cNvSpPr>
          <p:nvPr/>
        </p:nvSpPr>
        <p:spPr>
          <a:xfrm>
            <a:off x="6225983" y="5571861"/>
            <a:ext cx="5501640" cy="361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sz="2000" b="1" kern="1200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mission</a:t>
            </a:r>
            <a:r>
              <a:rPr lang="lt-LT" sz="3200" b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no cost to nature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2E36822-AD6C-CC33-3A7A-3FCB97DEDE8A}"/>
              </a:ext>
            </a:extLst>
          </p:cNvPr>
          <p:cNvSpPr txBox="1">
            <a:spLocks/>
          </p:cNvSpPr>
          <p:nvPr/>
        </p:nvSpPr>
        <p:spPr>
          <a:xfrm>
            <a:off x="838341" y="6401051"/>
            <a:ext cx="11024857" cy="45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On July 21, 2023, AUGA group  signed a contract completion document for the sale of the company Grybai LT to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Kauno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grūdai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Grybai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LT produces organic ready-to-eat products such as soups, canned vegetables, stews, and grain bowls.</a:t>
            </a:r>
          </a:p>
        </p:txBody>
      </p:sp>
    </p:spTree>
    <p:extLst>
      <p:ext uri="{BB962C8B-B14F-4D97-AF65-F5344CB8AC3E}">
        <p14:creationId xmlns:p14="http://schemas.microsoft.com/office/powerpoint/2010/main" val="353778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67384-F64B-7DAA-EA6D-F8333FD25A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/>
              <a:t>AUGA group’s sustainability-focused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A626B-AF01-374F-5316-8B181E4D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19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GA">
  <a:themeElements>
    <a:clrScheme name="Custom 7">
      <a:dk1>
        <a:srgbClr val="414041"/>
      </a:dk1>
      <a:lt1>
        <a:srgbClr val="FFFFFF"/>
      </a:lt1>
      <a:dk2>
        <a:srgbClr val="075E4E"/>
      </a:dk2>
      <a:lt2>
        <a:srgbClr val="E7E6E6"/>
      </a:lt2>
      <a:accent1>
        <a:srgbClr val="56BB69"/>
      </a:accent1>
      <a:accent2>
        <a:srgbClr val="CFDDBB"/>
      </a:accent2>
      <a:accent3>
        <a:srgbClr val="075E4E"/>
      </a:accent3>
      <a:accent4>
        <a:srgbClr val="6D6E71"/>
      </a:accent4>
      <a:accent5>
        <a:srgbClr val="B8D8EB"/>
      </a:accent5>
      <a:accent6>
        <a:srgbClr val="F8AD90"/>
      </a:accent6>
      <a:hlink>
        <a:srgbClr val="56BB69"/>
      </a:hlink>
      <a:folHlink>
        <a:srgbClr val="00704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1DEF2837BD48F848A9EFCDEA2099B0A6" ma:contentTypeVersion="13" ma:contentTypeDescription="Kurkite naują dokumentą." ma:contentTypeScope="" ma:versionID="b3c28e82ad13ce3172ca6f788839deec">
  <xsd:schema xmlns:xsd="http://www.w3.org/2001/XMLSchema" xmlns:xs="http://www.w3.org/2001/XMLSchema" xmlns:p="http://schemas.microsoft.com/office/2006/metadata/properties" xmlns:ns2="6fc290f4-d3c8-4df6-8d65-4dc9150ae108" xmlns:ns3="f34a8f7d-17bb-4f37-8dd3-3b8460778267" targetNamespace="http://schemas.microsoft.com/office/2006/metadata/properties" ma:root="true" ma:fieldsID="9275b2092a5b0a6b3e60b2b08797873e" ns2:_="" ns3:_="">
    <xsd:import namespace="6fc290f4-d3c8-4df6-8d65-4dc9150ae108"/>
    <xsd:import namespace="f34a8f7d-17bb-4f37-8dd3-3b8460778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290f4-d3c8-4df6-8d65-4dc9150ae1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Vaizdų žymės" ma:readOnly="false" ma:fieldId="{5cf76f15-5ced-4ddc-b409-7134ff3c332f}" ma:taxonomyMulti="true" ma:sspId="71421fa5-ccfa-4c76-8ae6-b2cc696e92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a8f7d-17bb-4f37-8dd3-3b846077826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5cdd6b-0bd3-4844-961d-0ed81f7b375e}" ma:internalName="TaxCatchAll" ma:showField="CatchAllData" ma:web="f34a8f7d-17bb-4f37-8dd3-3b8460778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4a8f7d-17bb-4f37-8dd3-3b8460778267" xsi:nil="true"/>
    <lcf76f155ced4ddcb4097134ff3c332f xmlns="6fc290f4-d3c8-4df6-8d65-4dc9150ae1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0A6655-0B63-44AE-8C7B-EA211E52E8F0}"/>
</file>

<file path=customXml/itemProps2.xml><?xml version="1.0" encoding="utf-8"?>
<ds:datastoreItem xmlns:ds="http://schemas.openxmlformats.org/officeDocument/2006/customXml" ds:itemID="{DEEDE82A-EFD1-4FEF-A47A-FA3B9E9F472B}"/>
</file>

<file path=customXml/itemProps3.xml><?xml version="1.0" encoding="utf-8"?>
<ds:datastoreItem xmlns:ds="http://schemas.openxmlformats.org/officeDocument/2006/customXml" ds:itemID="{BD463D1D-3659-43DD-900C-792A8B36710C}"/>
</file>

<file path=docProps/app.xml><?xml version="1.0" encoding="utf-8"?>
<Properties xmlns="http://schemas.openxmlformats.org/officeDocument/2006/extended-properties" xmlns:vt="http://schemas.openxmlformats.org/officeDocument/2006/docPropsVTypes">
  <TotalTime>9262</TotalTime>
  <Words>860</Words>
  <Application>Microsoft Office PowerPoint</Application>
  <PresentationFormat>Plačiaekranė</PresentationFormat>
  <Paragraphs>178</Paragraphs>
  <Slides>18</Slides>
  <Notes>14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MarkPro-Medium</vt:lpstr>
      <vt:lpstr>Verdana</vt:lpstr>
      <vt:lpstr>Office Theme</vt:lpstr>
      <vt:lpstr>AUGA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SYNONIM FOR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2023</dc:title>
  <dc:creator>Urtė Karčiauskaitė</dc:creator>
  <cp:lastModifiedBy>Karolina Piekė</cp:lastModifiedBy>
  <cp:revision>5</cp:revision>
  <dcterms:created xsi:type="dcterms:W3CDTF">2023-06-12T12:34:17Z</dcterms:created>
  <dcterms:modified xsi:type="dcterms:W3CDTF">2023-07-26T11:22:43Z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0x0101001DEF2837BD48F848A9EFCDEA2099B0A6</vt:lpwstr>
  </property>
</Properties>
</file>